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 id="2147483660" r:id="rId6"/>
  </p:sldMasterIdLst>
  <p:sldIdLst>
    <p:sldId id="289" r:id="rId7"/>
    <p:sldId id="264" r:id="rId8"/>
    <p:sldId id="269" r:id="rId9"/>
    <p:sldId id="257" r:id="rId10"/>
    <p:sldId id="258" r:id="rId11"/>
    <p:sldId id="259" r:id="rId12"/>
    <p:sldId id="260" r:id="rId13"/>
    <p:sldId id="261" r:id="rId14"/>
    <p:sldId id="262" r:id="rId15"/>
    <p:sldId id="263" r:id="rId16"/>
    <p:sldId id="265" r:id="rId17"/>
    <p:sldId id="279" r:id="rId18"/>
    <p:sldId id="278" r:id="rId19"/>
    <p:sldId id="274" r:id="rId20"/>
    <p:sldId id="272" r:id="rId21"/>
    <p:sldId id="277" r:id="rId22"/>
    <p:sldId id="280" r:id="rId23"/>
    <p:sldId id="281" r:id="rId24"/>
    <p:sldId id="283" r:id="rId25"/>
    <p:sldId id="275" r:id="rId26"/>
    <p:sldId id="282" r:id="rId27"/>
    <p:sldId id="284" r:id="rId28"/>
    <p:sldId id="287" r:id="rId29"/>
    <p:sldId id="286" r:id="rId30"/>
    <p:sldId id="268" r:id="rId31"/>
    <p:sldId id="288" r:id="rId32"/>
    <p:sldId id="270" r:id="rId33"/>
    <p:sldId id="271" r:id="rId3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347593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2489492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69931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3519691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274974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56205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97592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411472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2195677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509065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extLst>
      <p:ext uri="{BB962C8B-B14F-4D97-AF65-F5344CB8AC3E}">
        <p14:creationId xmlns:p14="http://schemas.microsoft.com/office/powerpoint/2010/main" val="254147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A150C7-1A66-49A0-8CC3-C442D13F00BD}"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FE1220F4-7EAF-4009-8295-0D5C15E00513}"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8A150C7-1A66-49A0-8CC3-C442D13F00BD}" type="datetimeFigureOut">
              <a:rPr lang="fa-IR" smtClean="0"/>
              <a:pPr/>
              <a:t>1442/04/20</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E1220F4-7EAF-4009-8295-0D5C15E00513}"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1"/>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0373DE0-F232-4DAF-8E6E-6126DAE4AB4F}" type="datetimeFigureOut">
              <a:rPr lang="fa-IR" smtClean="0"/>
              <a:pPr/>
              <a:t>1442/04/20</a:t>
            </a:fld>
            <a:endParaRPr lang="fa-I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1"/>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3ECCB1A-8EB2-4A84-BC71-CB4BA3308A23}" type="slidenum">
              <a:rPr lang="fa-IR" smtClean="0"/>
              <a:pPr/>
              <a:t>‹#›</a:t>
            </a:fld>
            <a:endParaRPr lang="fa-IR"/>
          </a:p>
        </p:txBody>
      </p:sp>
    </p:spTree>
    <p:extLst>
      <p:ext uri="{BB962C8B-B14F-4D97-AF65-F5344CB8AC3E}">
        <p14:creationId xmlns:p14="http://schemas.microsoft.com/office/powerpoint/2010/main" val="3594150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hyperlink" Target="mailto:T.sodagar91@gmai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828799"/>
          </a:xfrm>
        </p:spPr>
        <p:txBody>
          <a:bodyPr>
            <a:normAutofit/>
          </a:bodyPr>
          <a:lstStyle/>
          <a:p>
            <a:r>
              <a:rPr lang="fa-IR" sz="4000" dirty="0" smtClean="0">
                <a:cs typeface="B Yagut" pitchFamily="2" charset="-78"/>
              </a:rPr>
              <a:t>آشنایی با بیماری های واگیر</a:t>
            </a:r>
            <a:endParaRPr lang="en-US" sz="4000" dirty="0">
              <a:cs typeface="B Yagut" pitchFamily="2" charset="-78"/>
            </a:endParaRPr>
          </a:p>
        </p:txBody>
      </p:sp>
      <p:sp>
        <p:nvSpPr>
          <p:cNvPr id="3" name="Subtitle 2"/>
          <p:cNvSpPr>
            <a:spLocks noGrp="1"/>
          </p:cNvSpPr>
          <p:nvPr>
            <p:ph type="subTitle" idx="1"/>
          </p:nvPr>
        </p:nvSpPr>
        <p:spPr/>
        <p:txBody>
          <a:bodyPr/>
          <a:lstStyle/>
          <a:p>
            <a:r>
              <a:rPr lang="fa-IR" dirty="0" smtClean="0">
                <a:solidFill>
                  <a:schemeClr val="tx1"/>
                </a:solidFill>
                <a:cs typeface="B Yagut" pitchFamily="2" charset="-78"/>
              </a:rPr>
              <a:t>بیماری تب مالت</a:t>
            </a:r>
            <a:endParaRPr lang="en-US" dirty="0">
              <a:solidFill>
                <a:schemeClr val="tx1"/>
              </a:solidFill>
              <a:cs typeface="B Yagut"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چگونگی انتقال بروسلوز به دام </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anose="00000400000000000000" pitchFamily="2" charset="-78"/>
              </a:rPr>
              <a:t>1- به دنیا آمدن از مادر آلوده به میکروب وخوردن شیر از مادر</a:t>
            </a:r>
          </a:p>
          <a:p>
            <a:pPr>
              <a:buNone/>
            </a:pPr>
            <a:r>
              <a:rPr lang="fa-IR" sz="2800" dirty="0" smtClean="0">
                <a:cs typeface="B Yagut" panose="00000400000000000000" pitchFamily="2" charset="-78"/>
              </a:rPr>
              <a:t>آلوده به میکروب</a:t>
            </a:r>
          </a:p>
          <a:p>
            <a:pPr>
              <a:buNone/>
            </a:pPr>
            <a:r>
              <a:rPr lang="fa-IR" sz="2800" dirty="0" smtClean="0">
                <a:cs typeface="B Yagut" panose="00000400000000000000" pitchFamily="2" charset="-78"/>
              </a:rPr>
              <a:t>2- خوردن علوفه آلوده به میکروب</a:t>
            </a:r>
          </a:p>
          <a:p>
            <a:pPr>
              <a:buNone/>
            </a:pPr>
            <a:r>
              <a:rPr lang="fa-IR" sz="2800" dirty="0" smtClean="0">
                <a:cs typeface="B Yagut" panose="00000400000000000000" pitchFamily="2" charset="-78"/>
              </a:rPr>
              <a:t>3- تماس با بافت ها ومایعات آلوده بدن</a:t>
            </a:r>
          </a:p>
          <a:p>
            <a:pPr>
              <a:buNone/>
            </a:pPr>
            <a:r>
              <a:rPr lang="fa-IR" sz="2800" dirty="0" smtClean="0">
                <a:cs typeface="B Yagut" panose="00000400000000000000" pitchFamily="2" charset="-78"/>
              </a:rPr>
              <a:t>4- استفاده از منبع شرب مشترک با دام های آلوده</a:t>
            </a:r>
          </a:p>
          <a:p>
            <a:pPr>
              <a:buNone/>
            </a:pPr>
            <a:r>
              <a:rPr lang="fa-IR" sz="2800" dirty="0" smtClean="0">
                <a:cs typeface="B Yagut" panose="00000400000000000000" pitchFamily="2" charset="-78"/>
              </a:rPr>
              <a:t>5- از طریق تنفس واستنشاق میکروب های معلق در هوای آغل های</a:t>
            </a:r>
          </a:p>
          <a:p>
            <a:pPr>
              <a:buNone/>
            </a:pPr>
            <a:r>
              <a:rPr lang="fa-IR" sz="2800" dirty="0" smtClean="0">
                <a:cs typeface="B Yagut" panose="00000400000000000000" pitchFamily="2" charset="-78"/>
              </a:rPr>
              <a:t>آلوده</a:t>
            </a:r>
          </a:p>
          <a:p>
            <a:pPr>
              <a:buNone/>
            </a:pPr>
            <a:r>
              <a:rPr lang="fa-IR" sz="2800" dirty="0" smtClean="0">
                <a:solidFill>
                  <a:srgbClr val="C00000"/>
                </a:solidFill>
                <a:cs typeface="B Yagut" panose="00000400000000000000" pitchFamily="2" charset="-78"/>
              </a:rPr>
              <a:t>نکته: ورود دام آلوده به دامداری ها= سرآغاز آلودگی های بعدی</a:t>
            </a:r>
          </a:p>
          <a:p>
            <a:pPr>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32"/>
    </mc:Choice>
    <mc:Fallback xmlns="">
      <p:transition spd="slow" advTm="3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علائم بروسلوز در دام ها</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itchFamily="2" charset="-78"/>
              </a:rPr>
              <a:t>1-  سقط جنین</a:t>
            </a:r>
          </a:p>
          <a:p>
            <a:pPr>
              <a:buNone/>
            </a:pPr>
            <a:r>
              <a:rPr lang="fa-IR" sz="2800" dirty="0" smtClean="0">
                <a:cs typeface="B Yagut" pitchFamily="2" charset="-78"/>
              </a:rPr>
              <a:t>2-  به دنیا آوردن نوزادان ضعیف وناتوان</a:t>
            </a:r>
          </a:p>
          <a:p>
            <a:pPr>
              <a:buNone/>
            </a:pPr>
            <a:r>
              <a:rPr lang="fa-IR" sz="2800" dirty="0" smtClean="0">
                <a:cs typeface="B Yagut" pitchFamily="2" charset="-78"/>
              </a:rPr>
              <a:t>3-  کم شدن شیردام ها</a:t>
            </a:r>
          </a:p>
          <a:p>
            <a:pPr>
              <a:buNone/>
            </a:pPr>
            <a:r>
              <a:rPr lang="fa-IR" sz="2800" dirty="0" smtClean="0">
                <a:cs typeface="B Yagut" pitchFamily="2" charset="-78"/>
              </a:rPr>
              <a:t>4-  جفت ماندگی</a:t>
            </a:r>
          </a:p>
          <a:p>
            <a:pPr>
              <a:buNone/>
            </a:pPr>
            <a:r>
              <a:rPr lang="fa-IR" sz="2800" dirty="0" smtClean="0">
                <a:cs typeface="B Yagut" pitchFamily="2" charset="-78"/>
              </a:rPr>
              <a:t>5-  گاها ورم مفاصل دام ها</a:t>
            </a:r>
          </a:p>
          <a:p>
            <a:pPr>
              <a:buNone/>
            </a:pPr>
            <a:r>
              <a:rPr lang="fa-IR" sz="2800" dirty="0" smtClean="0">
                <a:cs typeface="B Yagut" pitchFamily="2" charset="-78"/>
              </a:rPr>
              <a:t>6-  تورم بیضه در دام های نر</a:t>
            </a:r>
          </a:p>
          <a:p>
            <a:pPr>
              <a:buNone/>
            </a:pPr>
            <a:r>
              <a:rPr lang="fa-IR" sz="2800" dirty="0" smtClean="0">
                <a:cs typeface="B Yagut" pitchFamily="2" charset="-78"/>
              </a:rPr>
              <a:t>7-  گاها عقیم شدن دام های نر</a:t>
            </a:r>
          </a:p>
          <a:p>
            <a:pPr>
              <a:buNone/>
            </a:pP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58"/>
    </mc:Choice>
    <mc:Fallback xmlns="">
      <p:transition spd="slow" advTm="2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راه های تشخیص و درمان بروسلوزدر دام</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endParaRPr lang="fa-IR" sz="2400" dirty="0" smtClean="0">
              <a:cs typeface="B Yagut" panose="00000400000000000000" pitchFamily="2" charset="-78"/>
            </a:endParaRPr>
          </a:p>
          <a:p>
            <a:pPr>
              <a:buFont typeface="Wingdings" panose="05000000000000000000" pitchFamily="2" charset="2"/>
              <a:buChar char="Ø"/>
            </a:pPr>
            <a:r>
              <a:rPr lang="fa-IR" sz="2400" dirty="0" smtClean="0">
                <a:cs typeface="B Yagut" panose="00000400000000000000" pitchFamily="2" charset="-78"/>
              </a:rPr>
              <a:t>آزمایش خون دام ها</a:t>
            </a:r>
          </a:p>
          <a:p>
            <a:pPr>
              <a:buFont typeface="Wingdings" panose="05000000000000000000" pitchFamily="2" charset="2"/>
              <a:buChar char="Ø"/>
            </a:pPr>
            <a:r>
              <a:rPr lang="fa-IR" sz="2400" dirty="0" smtClean="0">
                <a:cs typeface="B Yagut" panose="00000400000000000000" pitchFamily="2" charset="-78"/>
              </a:rPr>
              <a:t>کشت دادن میکروب از جفت، شیر وترشحات رحمی دام آلوده</a:t>
            </a:r>
          </a:p>
          <a:p>
            <a:pPr marL="0" indent="0">
              <a:buNone/>
            </a:pPr>
            <a:endParaRPr lang="fa-IR" sz="2400" dirty="0" smtClean="0">
              <a:cs typeface="B Yagut" panose="00000400000000000000" pitchFamily="2" charset="-78"/>
            </a:endParaRPr>
          </a:p>
          <a:p>
            <a:pPr>
              <a:buFont typeface="Wingdings" panose="05000000000000000000" pitchFamily="2" charset="2"/>
              <a:buChar char="Ø"/>
            </a:pPr>
            <a:r>
              <a:rPr lang="fa-IR" sz="2400" dirty="0" smtClean="0">
                <a:cs typeface="B Yagut" panose="00000400000000000000" pitchFamily="2" charset="-78"/>
              </a:rPr>
              <a:t>                                       1- ایجاد مقاومت دارویی       </a:t>
            </a:r>
            <a:r>
              <a:rPr lang="fa-IR" sz="2400" dirty="0" smtClean="0">
                <a:solidFill>
                  <a:srgbClr val="FF0000"/>
                </a:solidFill>
                <a:cs typeface="B Yagut" panose="00000400000000000000" pitchFamily="2" charset="-78"/>
              </a:rPr>
              <a:t>خطر برای انسان</a:t>
            </a:r>
            <a:endParaRPr lang="fa-IR" sz="2400" dirty="0">
              <a:solidFill>
                <a:srgbClr val="FF0000"/>
              </a:solidFill>
              <a:cs typeface="B Yagut" panose="00000400000000000000" pitchFamily="2" charset="-78"/>
            </a:endParaRPr>
          </a:p>
          <a:p>
            <a:pPr>
              <a:buFont typeface="Wingdings" panose="05000000000000000000" pitchFamily="2" charset="2"/>
              <a:buChar char="Ø"/>
            </a:pPr>
            <a:r>
              <a:rPr lang="fa-IR" sz="2400" dirty="0" smtClean="0">
                <a:solidFill>
                  <a:srgbClr val="FF0000"/>
                </a:solidFill>
                <a:cs typeface="B Yagut" panose="00000400000000000000" pitchFamily="2" charset="-78"/>
              </a:rPr>
              <a:t>درمان انجام نمی شودعلت</a:t>
            </a:r>
          </a:p>
          <a:p>
            <a:pPr>
              <a:buFont typeface="Wingdings" panose="05000000000000000000" pitchFamily="2" charset="2"/>
              <a:buChar char="Ø"/>
            </a:pPr>
            <a:endParaRPr lang="fa-IR" sz="2400" dirty="0" smtClean="0">
              <a:cs typeface="B Yagut" panose="00000400000000000000" pitchFamily="2" charset="-78"/>
            </a:endParaRPr>
          </a:p>
          <a:p>
            <a:pPr>
              <a:buFont typeface="Wingdings" panose="05000000000000000000" pitchFamily="2" charset="2"/>
              <a:buChar char="Ø"/>
            </a:pPr>
            <a:r>
              <a:rPr lang="fa-IR" sz="2400" dirty="0">
                <a:cs typeface="B Yagut" panose="00000400000000000000" pitchFamily="2" charset="-78"/>
              </a:rPr>
              <a:t> </a:t>
            </a:r>
            <a:r>
              <a:rPr lang="fa-IR" sz="2400" dirty="0" smtClean="0">
                <a:cs typeface="B Yagut" panose="00000400000000000000" pitchFamily="2" charset="-78"/>
              </a:rPr>
              <a:t>                                      2-بی اثر بودن واقتصادی نبودن</a:t>
            </a:r>
          </a:p>
          <a:p>
            <a:pPr>
              <a:buFont typeface="Wingdings" panose="05000000000000000000" pitchFamily="2" charset="2"/>
              <a:buChar char="Ø"/>
            </a:pPr>
            <a:endParaRPr lang="fa-IR" sz="2400" dirty="0">
              <a:cs typeface="B Yagut" panose="00000400000000000000" pitchFamily="2" charset="-78"/>
            </a:endParaRPr>
          </a:p>
          <a:p>
            <a:pPr>
              <a:buFont typeface="Wingdings" panose="05000000000000000000" pitchFamily="2" charset="2"/>
              <a:buChar char="Ø"/>
            </a:pPr>
            <a:r>
              <a:rPr lang="fa-IR" sz="2400" dirty="0" smtClean="0">
                <a:cs typeface="B Yagut" panose="00000400000000000000" pitchFamily="2" charset="-78"/>
              </a:rPr>
              <a:t>لذا پس از شناسایی، دام آلوده را از گله جدا وکشتار می کنند.</a:t>
            </a:r>
            <a:endParaRPr lang="en-US" sz="2400" dirty="0">
              <a:cs typeface="B Yagut" panose="00000400000000000000" pitchFamily="2" charset="-78"/>
            </a:endParaRPr>
          </a:p>
        </p:txBody>
      </p:sp>
      <p:sp>
        <p:nvSpPr>
          <p:cNvPr id="4" name="Right Brace 3"/>
          <p:cNvSpPr/>
          <p:nvPr/>
        </p:nvSpPr>
        <p:spPr>
          <a:xfrm>
            <a:off x="5364088" y="3429000"/>
            <a:ext cx="117727" cy="17281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flipH="1">
            <a:off x="2267744" y="3645024"/>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2238814"/>
      </p:ext>
    </p:extLst>
  </p:cSld>
  <p:clrMapOvr>
    <a:masterClrMapping/>
  </p:clrMapOvr>
  <mc:AlternateContent xmlns:mc="http://schemas.openxmlformats.org/markup-compatibility/2006" xmlns:p14="http://schemas.microsoft.com/office/powerpoint/2010/main">
    <mc:Choice Requires="p14">
      <p:transition spd="slow" p14:dur="2000" advTm="37861"/>
    </mc:Choice>
    <mc:Fallback xmlns="">
      <p:transition spd="slow" advTm="3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اقدامات پیشگیری در دام</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fa-IR" sz="2400" dirty="0" smtClean="0">
                <a:cs typeface="B Yagut" panose="00000400000000000000" pitchFamily="2" charset="-78"/>
              </a:rPr>
              <a:t>واکسیناسیون به موقع دام ها</a:t>
            </a:r>
          </a:p>
          <a:p>
            <a:pPr>
              <a:buFont typeface="Wingdings" panose="05000000000000000000" pitchFamily="2" charset="2"/>
              <a:buChar char="Ø"/>
            </a:pPr>
            <a:r>
              <a:rPr lang="fa-IR" sz="2400" dirty="0" smtClean="0">
                <a:cs typeface="B Yagut" panose="00000400000000000000" pitchFamily="2" charset="-78"/>
              </a:rPr>
              <a:t>ایجاد محل زندگی سالم وبهداشتی برای دام ها</a:t>
            </a:r>
          </a:p>
          <a:p>
            <a:pPr>
              <a:buFont typeface="Wingdings" panose="05000000000000000000" pitchFamily="2" charset="2"/>
              <a:buChar char="Ø"/>
            </a:pPr>
            <a:r>
              <a:rPr lang="fa-IR" sz="2400" dirty="0" smtClean="0">
                <a:cs typeface="B Yagut" panose="00000400000000000000" pitchFamily="2" charset="-78"/>
              </a:rPr>
              <a:t>خودداری از وارد کردن دام های بدون سابقه واکسیناسیون به محل نگهداری سایر دام ها</a:t>
            </a:r>
          </a:p>
          <a:p>
            <a:pPr>
              <a:buFont typeface="Wingdings" panose="05000000000000000000" pitchFamily="2" charset="2"/>
              <a:buChar char="Ø"/>
            </a:pPr>
            <a:r>
              <a:rPr lang="fa-IR" sz="2400" dirty="0" smtClean="0">
                <a:cs typeface="B Yagut" panose="00000400000000000000" pitchFamily="2" charset="-78"/>
              </a:rPr>
              <a:t>خرید وفروش دام با مجوز سازمان دامپزشکی وخودداری از جابجایی غیرمجاز دام</a:t>
            </a:r>
          </a:p>
          <a:p>
            <a:pPr>
              <a:buFont typeface="Wingdings" panose="05000000000000000000" pitchFamily="2" charset="2"/>
              <a:buChar char="Ø"/>
            </a:pPr>
            <a:r>
              <a:rPr lang="fa-IR" sz="2400" dirty="0" smtClean="0">
                <a:cs typeface="B Yagut" panose="00000400000000000000" pitchFamily="2" charset="-78"/>
              </a:rPr>
              <a:t>ساختن محل قرنطینه برای دام های آبستن تا بعد از زایمان</a:t>
            </a:r>
          </a:p>
          <a:p>
            <a:pPr>
              <a:buFont typeface="Wingdings" panose="05000000000000000000" pitchFamily="2" charset="2"/>
              <a:buChar char="Ø"/>
            </a:pPr>
            <a:r>
              <a:rPr lang="fa-IR" sz="2400" dirty="0" smtClean="0">
                <a:cs typeface="B Yagut" panose="00000400000000000000" pitchFamily="2" charset="-78"/>
              </a:rPr>
              <a:t>ضدعفونی کردن محل زایمان دام بعد از زایمان</a:t>
            </a:r>
          </a:p>
          <a:p>
            <a:pPr>
              <a:buFont typeface="Wingdings" panose="05000000000000000000" pitchFamily="2" charset="2"/>
              <a:buChar char="Ø"/>
            </a:pPr>
            <a:r>
              <a:rPr lang="fa-IR" sz="2400" dirty="0" smtClean="0">
                <a:cs typeface="B Yagut" panose="00000400000000000000" pitchFamily="2" charset="-78"/>
              </a:rPr>
              <a:t>جداسازی دام های سقط کرده وبیمار از سایر دام ها</a:t>
            </a:r>
          </a:p>
          <a:p>
            <a:pPr>
              <a:buFont typeface="Wingdings" panose="05000000000000000000" pitchFamily="2" charset="2"/>
              <a:buChar char="Ø"/>
            </a:pPr>
            <a:r>
              <a:rPr lang="fa-IR" sz="2400" dirty="0" smtClean="0">
                <a:cs typeface="B Yagut" panose="00000400000000000000" pitchFamily="2" charset="-78"/>
              </a:rPr>
              <a:t>دفن بهداشتی جنین سقط شده وترشحات آلوده</a:t>
            </a:r>
          </a:p>
          <a:p>
            <a:pPr>
              <a:buFont typeface="Wingdings" panose="05000000000000000000" pitchFamily="2" charset="2"/>
              <a:buChar char="Ø"/>
            </a:pPr>
            <a:r>
              <a:rPr lang="fa-IR" sz="2400" dirty="0" smtClean="0">
                <a:cs typeface="B Yagut" panose="00000400000000000000" pitchFamily="2" charset="-78"/>
              </a:rPr>
              <a:t>پاکسازی روزانه وگند زدایی دوره ای کف ودیوار</a:t>
            </a:r>
          </a:p>
          <a:p>
            <a:pPr>
              <a:buFont typeface="Wingdings" panose="05000000000000000000" pitchFamily="2" charset="2"/>
              <a:buChar char="Ø"/>
            </a:pPr>
            <a:r>
              <a:rPr lang="fa-IR" sz="2400" dirty="0" smtClean="0">
                <a:cs typeface="B Yagut" panose="00000400000000000000" pitchFamily="2" charset="-78"/>
              </a:rPr>
              <a:t>همکاری با شبکه دامپزشکی درخصوص بررسی بروسلوز در دان ها وکشتار آن ها درصورت آلودگی</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7305007"/>
      </p:ext>
    </p:extLst>
  </p:cSld>
  <p:clrMapOvr>
    <a:masterClrMapping/>
  </p:clrMapOvr>
  <mc:AlternateContent xmlns:mc="http://schemas.openxmlformats.org/markup-compatibility/2006" xmlns:p14="http://schemas.microsoft.com/office/powerpoint/2010/main">
    <mc:Choice Requires="p14">
      <p:transition spd="slow" p14:dur="2000" advTm="51884"/>
    </mc:Choice>
    <mc:Fallback xmlns="">
      <p:transition spd="slow" advTm="5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راه های انتقال از دام به انسان</a:t>
            </a:r>
            <a:endParaRPr lang="fa-IR" sz="4000" dirty="0">
              <a:cs typeface="B Yagut" pitchFamily="2" charset="-78"/>
            </a:endParaRPr>
          </a:p>
        </p:txBody>
      </p:sp>
      <p:sp>
        <p:nvSpPr>
          <p:cNvPr id="3" name="Content Placeholder 2"/>
          <p:cNvSpPr>
            <a:spLocks noGrp="1"/>
          </p:cNvSpPr>
          <p:nvPr>
            <p:ph idx="1"/>
          </p:nvPr>
        </p:nvSpPr>
        <p:spPr>
          <a:xfrm>
            <a:off x="453217" y="1628800"/>
            <a:ext cx="8229600" cy="4525963"/>
          </a:xfrm>
        </p:spPr>
        <p:txBody>
          <a:bodyPr>
            <a:normAutofit/>
          </a:bodyPr>
          <a:lstStyle/>
          <a:p>
            <a:pPr>
              <a:buNone/>
            </a:pPr>
            <a:r>
              <a:rPr lang="fa-IR" sz="2800" dirty="0" smtClean="0">
                <a:cs typeface="B Yagut" pitchFamily="2" charset="-78"/>
              </a:rPr>
              <a:t>الف) از راه تنفس( هوای آلوده آغل)</a:t>
            </a:r>
          </a:p>
          <a:p>
            <a:pPr>
              <a:buNone/>
            </a:pPr>
            <a:r>
              <a:rPr lang="fa-IR" sz="2800" dirty="0" smtClean="0">
                <a:cs typeface="B Yagut" pitchFamily="2" charset="-78"/>
              </a:rPr>
              <a:t>ب) از راه خوراکی</a:t>
            </a:r>
          </a:p>
          <a:p>
            <a:pPr>
              <a:buNone/>
            </a:pPr>
            <a:r>
              <a:rPr lang="fa-IR" sz="2800" dirty="0" smtClean="0">
                <a:cs typeface="B Yagut" pitchFamily="2" charset="-78"/>
              </a:rPr>
              <a:t>ج) از راه پوست زخمی ومخاط</a:t>
            </a:r>
          </a:p>
          <a:p>
            <a:pPr>
              <a:buNone/>
            </a:pPr>
            <a:r>
              <a:rPr lang="fa-IR" sz="2800" dirty="0" smtClean="0">
                <a:cs typeface="B Yagut" pitchFamily="2" charset="-78"/>
              </a:rPr>
              <a:t>د) آلوده شدن دست به ترشحات حیوان</a:t>
            </a:r>
          </a:p>
          <a:p>
            <a:pPr>
              <a:buNone/>
            </a:pPr>
            <a:r>
              <a:rPr lang="fa-IR" sz="2800" dirty="0" smtClean="0">
                <a:cs typeface="B Yagut" pitchFamily="2" charset="-78"/>
              </a:rPr>
              <a:t>ه) عدم استفاده از وسایل حفاظت فردی</a:t>
            </a:r>
          </a:p>
          <a:p>
            <a:pPr>
              <a:buNone/>
            </a:pPr>
            <a:endParaRPr lang="fa-IR" sz="2800" dirty="0">
              <a:cs typeface="B Yagut" pitchFamily="2" charset="-78"/>
            </a:endParaRPr>
          </a:p>
          <a:p>
            <a:pPr>
              <a:buNone/>
            </a:pPr>
            <a:r>
              <a:rPr lang="fa-IR" sz="2800" dirty="0" smtClean="0">
                <a:cs typeface="B Yagut" pitchFamily="2" charset="-78"/>
              </a:rPr>
              <a:t>نکته : تب مالت از انسان به انسان منتقل </a:t>
            </a:r>
            <a:r>
              <a:rPr lang="fa-IR" sz="2800" dirty="0" smtClean="0">
                <a:solidFill>
                  <a:srgbClr val="C00000"/>
                </a:solidFill>
                <a:cs typeface="B Yagut" pitchFamily="2" charset="-78"/>
              </a:rPr>
              <a:t>نمی شود</a:t>
            </a:r>
          </a:p>
          <a:p>
            <a:pPr>
              <a:buNone/>
            </a:pPr>
            <a:endParaRPr lang="fa-IR" sz="2800" dirty="0" smtClean="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0698605"/>
      </p:ext>
    </p:extLst>
  </p:cSld>
  <p:clrMapOvr>
    <a:masterClrMapping/>
  </p:clrMapOvr>
  <mc:AlternateContent xmlns:mc="http://schemas.openxmlformats.org/markup-compatibility/2006" xmlns:p14="http://schemas.microsoft.com/office/powerpoint/2010/main">
    <mc:Choice Requires="p14">
      <p:transition spd="slow" p14:dur="2000" advTm="129239"/>
    </mc:Choice>
    <mc:Fallback xmlns="">
      <p:transition spd="slow" advTm="12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علائم بیماری در انسان</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endParaRPr lang="fa-IR" dirty="0" smtClean="0"/>
          </a:p>
          <a:p>
            <a:pPr marL="0" indent="0">
              <a:buNone/>
            </a:pPr>
            <a:r>
              <a:rPr lang="fa-IR" dirty="0" smtClean="0"/>
              <a:t>                </a:t>
            </a:r>
            <a:r>
              <a:rPr lang="en-US" sz="2600" dirty="0" smtClean="0">
                <a:cs typeface="B Yagut" panose="00000400000000000000" pitchFamily="2" charset="-78"/>
              </a:rPr>
              <a:t>3</a:t>
            </a:r>
            <a:r>
              <a:rPr lang="fa-IR" sz="2600" dirty="0" smtClean="0">
                <a:cs typeface="B Yagut" panose="00000400000000000000" pitchFamily="2" charset="-78"/>
              </a:rPr>
              <a:t>ماهه اول بیماری: مرحله زودرس(دوره    </a:t>
            </a:r>
          </a:p>
          <a:p>
            <a:pPr marL="0" indent="0">
              <a:buNone/>
            </a:pPr>
            <a:r>
              <a:rPr lang="fa-IR" sz="2600" dirty="0">
                <a:cs typeface="B Yagut" panose="00000400000000000000" pitchFamily="2" charset="-78"/>
              </a:rPr>
              <a:t> </a:t>
            </a:r>
            <a:r>
              <a:rPr lang="fa-IR" sz="2600" dirty="0" smtClean="0">
                <a:cs typeface="B Yagut" panose="00000400000000000000" pitchFamily="2" charset="-78"/>
              </a:rPr>
              <a:t>                     کمون1 الی </a:t>
            </a:r>
            <a:r>
              <a:rPr lang="fa-IR" sz="2600" smtClean="0">
                <a:cs typeface="B Yagut" panose="00000400000000000000" pitchFamily="2" charset="-78"/>
              </a:rPr>
              <a:t>4 هفته( ممکن است تاچند ماه هم طول بکشد)</a:t>
            </a:r>
            <a:endParaRPr lang="fa-IR" sz="2600" dirty="0">
              <a:cs typeface="B Yagut" panose="00000400000000000000" pitchFamily="2" charset="-78"/>
            </a:endParaRPr>
          </a:p>
          <a:p>
            <a:pPr marL="0" indent="0">
              <a:buNone/>
            </a:pPr>
            <a:r>
              <a:rPr lang="fa-IR" sz="2600" dirty="0" smtClean="0">
                <a:cs typeface="B Yagut" panose="00000400000000000000" pitchFamily="2" charset="-78"/>
              </a:rPr>
              <a:t>                      بی اشتهایی- تعریق شبانه- سردرد- درد بدن، درد         </a:t>
            </a:r>
          </a:p>
          <a:p>
            <a:pPr marL="0" indent="0">
              <a:buNone/>
            </a:pPr>
            <a:r>
              <a:rPr lang="fa-IR" sz="2600" dirty="0" smtClean="0">
                <a:cs typeface="B Yagut" panose="00000400000000000000" pitchFamily="2" charset="-78"/>
              </a:rPr>
              <a:t>                      زانویا سایرمفاصل</a:t>
            </a:r>
          </a:p>
          <a:p>
            <a:pPr marL="0" indent="0">
              <a:buNone/>
            </a:pPr>
            <a:r>
              <a:rPr lang="fa-IR" sz="2600" dirty="0">
                <a:cs typeface="B Yagut" panose="00000400000000000000" pitchFamily="2" charset="-78"/>
              </a:rPr>
              <a:t> </a:t>
            </a:r>
            <a:r>
              <a:rPr lang="fa-IR" sz="2600" dirty="0" smtClean="0">
                <a:cs typeface="B Yagut" panose="00000400000000000000" pitchFamily="2" charset="-78"/>
              </a:rPr>
              <a:t>                    </a:t>
            </a:r>
          </a:p>
          <a:p>
            <a:pPr marL="0" indent="0">
              <a:buNone/>
            </a:pPr>
            <a:r>
              <a:rPr lang="fa-IR" sz="2600" dirty="0">
                <a:cs typeface="B Yagut" panose="00000400000000000000" pitchFamily="2" charset="-78"/>
              </a:rPr>
              <a:t> </a:t>
            </a:r>
            <a:r>
              <a:rPr lang="fa-IR" sz="2600" dirty="0" smtClean="0">
                <a:cs typeface="B Yagut" panose="00000400000000000000" pitchFamily="2" charset="-78"/>
              </a:rPr>
              <a:t>                   تشخیص این مرحله دشوارست چون علائم        </a:t>
            </a:r>
          </a:p>
          <a:p>
            <a:pPr marL="0" indent="0">
              <a:buNone/>
            </a:pPr>
            <a:r>
              <a:rPr lang="fa-IR" sz="2600" dirty="0">
                <a:cs typeface="B Yagut" panose="00000400000000000000" pitchFamily="2" charset="-78"/>
              </a:rPr>
              <a:t> </a:t>
            </a:r>
            <a:r>
              <a:rPr lang="fa-IR" sz="2600" dirty="0" smtClean="0">
                <a:cs typeface="B Yagut" panose="00000400000000000000" pitchFamily="2" charset="-78"/>
              </a:rPr>
              <a:t>                   اختصاصی تب مالت دیده نمی شود</a:t>
            </a:r>
          </a:p>
        </p:txBody>
      </p:sp>
      <p:sp>
        <p:nvSpPr>
          <p:cNvPr id="5" name="7-Point Star 4"/>
          <p:cNvSpPr/>
          <p:nvPr/>
        </p:nvSpPr>
        <p:spPr>
          <a:xfrm>
            <a:off x="7236296" y="2996952"/>
            <a:ext cx="1450504" cy="1368152"/>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2800" b="1" dirty="0" smtClean="0">
              <a:solidFill>
                <a:schemeClr val="tx1"/>
              </a:solidFill>
              <a:cs typeface="B Yagut" panose="00000400000000000000" pitchFamily="2" charset="-78"/>
            </a:endParaRPr>
          </a:p>
          <a:p>
            <a:pPr algn="ctr"/>
            <a:r>
              <a:rPr lang="fa-IR" sz="2800" b="1" dirty="0" smtClean="0">
                <a:solidFill>
                  <a:schemeClr val="tx1"/>
                </a:solidFill>
                <a:cs typeface="B Yagut" panose="00000400000000000000" pitchFamily="2" charset="-78"/>
              </a:rPr>
              <a:t>حاد</a:t>
            </a:r>
          </a:p>
          <a:p>
            <a:pPr algn="ctr"/>
            <a:endParaRPr lang="en-US" dirty="0"/>
          </a:p>
        </p:txBody>
      </p:sp>
      <p:sp>
        <p:nvSpPr>
          <p:cNvPr id="6" name="Right Bracket 5"/>
          <p:cNvSpPr/>
          <p:nvPr/>
        </p:nvSpPr>
        <p:spPr>
          <a:xfrm>
            <a:off x="6948264" y="1772816"/>
            <a:ext cx="144016" cy="432048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163018"/>
      </p:ext>
    </p:extLst>
  </p:cSld>
  <p:clrMapOvr>
    <a:masterClrMapping/>
  </p:clrMapOvr>
  <mc:AlternateContent xmlns:mc="http://schemas.openxmlformats.org/markup-compatibility/2006" xmlns:p14="http://schemas.microsoft.com/office/powerpoint/2010/main">
    <mc:Choice Requires="p14">
      <p:transition spd="slow" p14:dur="2000" advTm="24044"/>
    </mc:Choice>
    <mc:Fallback xmlns="">
      <p:transition spd="slow" advTm="2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علائم بیماری در انسان</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r>
              <a:rPr lang="fa-IR" dirty="0"/>
              <a:t> </a:t>
            </a:r>
            <a:r>
              <a:rPr lang="fa-IR" dirty="0" smtClean="0"/>
              <a:t>            </a:t>
            </a:r>
            <a:r>
              <a:rPr lang="fa-IR" sz="2600" dirty="0" smtClean="0">
                <a:cs typeface="B Yagut" panose="00000400000000000000" pitchFamily="2" charset="-78"/>
              </a:rPr>
              <a:t> بعد از 3 ماه</a:t>
            </a:r>
            <a:endParaRPr lang="fa-IR" sz="2600" dirty="0">
              <a:cs typeface="B Yagut" panose="00000400000000000000" pitchFamily="2" charset="-78"/>
            </a:endParaRPr>
          </a:p>
          <a:p>
            <a:pPr marL="0" indent="0">
              <a:buNone/>
            </a:pPr>
            <a:r>
              <a:rPr lang="fa-IR" sz="2600" dirty="0" smtClean="0">
                <a:cs typeface="B Yagut" panose="00000400000000000000" pitchFamily="2" charset="-78"/>
              </a:rPr>
              <a:t>                </a:t>
            </a:r>
          </a:p>
          <a:p>
            <a:pPr marL="0" indent="0">
              <a:buNone/>
            </a:pPr>
            <a:r>
              <a:rPr lang="fa-IR" sz="2600" dirty="0">
                <a:cs typeface="B Yagut" panose="00000400000000000000" pitchFamily="2" charset="-78"/>
              </a:rPr>
              <a:t> </a:t>
            </a:r>
            <a:r>
              <a:rPr lang="fa-IR" sz="2600" dirty="0" smtClean="0">
                <a:cs typeface="B Yagut" panose="00000400000000000000" pitchFamily="2" charset="-78"/>
              </a:rPr>
              <a:t>                   عارضه بیماری بیشتر شده ودر هرجای بدن به ویژه در </a:t>
            </a:r>
          </a:p>
          <a:p>
            <a:pPr marL="0" indent="0">
              <a:buNone/>
            </a:pPr>
            <a:r>
              <a:rPr lang="fa-IR" sz="2600" dirty="0">
                <a:cs typeface="B Yagut" panose="00000400000000000000" pitchFamily="2" charset="-78"/>
              </a:rPr>
              <a:t> </a:t>
            </a:r>
            <a:r>
              <a:rPr lang="fa-IR" sz="2600" dirty="0" smtClean="0">
                <a:cs typeface="B Yagut" panose="00000400000000000000" pitchFamily="2" charset="-78"/>
              </a:rPr>
              <a:t>                   استخوان هاومفاصل دیده می شود.</a:t>
            </a:r>
          </a:p>
          <a:p>
            <a:pPr marL="0" indent="0">
              <a:buNone/>
            </a:pPr>
            <a:endParaRPr lang="fa-IR" sz="2600" dirty="0">
              <a:cs typeface="B Yagut" panose="00000400000000000000" pitchFamily="2" charset="-78"/>
            </a:endParaRPr>
          </a:p>
          <a:p>
            <a:pPr marL="0" indent="0">
              <a:buNone/>
            </a:pPr>
            <a:r>
              <a:rPr lang="fa-IR" sz="2600" dirty="0" smtClean="0">
                <a:cs typeface="B Yagut" panose="00000400000000000000" pitchFamily="2" charset="-78"/>
              </a:rPr>
              <a:t>                   اگر عوارض وعلائم بیماری بیشتراز یکسال ادامه داشته </a:t>
            </a:r>
          </a:p>
          <a:p>
            <a:pPr marL="0" indent="0">
              <a:buNone/>
            </a:pPr>
            <a:r>
              <a:rPr lang="fa-IR" sz="2600" dirty="0">
                <a:cs typeface="B Yagut" panose="00000400000000000000" pitchFamily="2" charset="-78"/>
              </a:rPr>
              <a:t> </a:t>
            </a:r>
            <a:r>
              <a:rPr lang="fa-IR" sz="2600" dirty="0" smtClean="0">
                <a:cs typeface="B Yagut" panose="00000400000000000000" pitchFamily="2" charset="-78"/>
              </a:rPr>
              <a:t>                 باشدوارد مرحله مزمن میشود(امکان افسردگی، بدحالی،</a:t>
            </a:r>
          </a:p>
          <a:p>
            <a:pPr marL="0" indent="0">
              <a:buNone/>
            </a:pPr>
            <a:r>
              <a:rPr lang="fa-IR" sz="2600" dirty="0">
                <a:cs typeface="B Yagut" panose="00000400000000000000" pitchFamily="2" charset="-78"/>
              </a:rPr>
              <a:t> </a:t>
            </a:r>
            <a:r>
              <a:rPr lang="fa-IR" sz="2600" dirty="0" smtClean="0">
                <a:cs typeface="B Yagut" panose="00000400000000000000" pitchFamily="2" charset="-78"/>
              </a:rPr>
              <a:t>                 بدن دردهای مزمن وخسته کننده).  </a:t>
            </a:r>
          </a:p>
        </p:txBody>
      </p:sp>
      <p:sp>
        <p:nvSpPr>
          <p:cNvPr id="5" name="7-Point Star 4"/>
          <p:cNvSpPr/>
          <p:nvPr/>
        </p:nvSpPr>
        <p:spPr>
          <a:xfrm>
            <a:off x="7236296" y="1600200"/>
            <a:ext cx="1450504" cy="132474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2800" b="1" i="0" u="none" strike="noStrike" kern="1200" cap="none" spc="0" normalizeH="0" baseline="0" noProof="0" dirty="0" smtClean="0">
              <a:ln>
                <a:noFill/>
              </a:ln>
              <a:solidFill>
                <a:prstClr val="black"/>
              </a:solidFill>
              <a:effectLst/>
              <a:uLnTx/>
              <a:uFillTx/>
              <a:latin typeface="Calibri"/>
              <a:ea typeface="+mn-ea"/>
              <a:cs typeface="B Yagut"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smtClean="0">
                <a:ln>
                  <a:noFill/>
                </a:ln>
                <a:solidFill>
                  <a:prstClr val="black"/>
                </a:solidFill>
                <a:effectLst/>
                <a:uLnTx/>
                <a:uFillTx/>
                <a:latin typeface="Calibri"/>
                <a:ea typeface="+mn-ea"/>
                <a:cs typeface="B Yagut" panose="00000400000000000000" pitchFamily="2" charset="-78"/>
              </a:rPr>
              <a:t>تحت حاد</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ight Bracket 5"/>
          <p:cNvSpPr/>
          <p:nvPr/>
        </p:nvSpPr>
        <p:spPr>
          <a:xfrm>
            <a:off x="7053475" y="1600200"/>
            <a:ext cx="159961" cy="208213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7-Point Star 3"/>
          <p:cNvSpPr/>
          <p:nvPr/>
        </p:nvSpPr>
        <p:spPr>
          <a:xfrm>
            <a:off x="7452320" y="4293096"/>
            <a:ext cx="1440160" cy="136815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Yagut" panose="00000400000000000000" pitchFamily="2" charset="-78"/>
              </a:rPr>
              <a:t>مزمن</a:t>
            </a:r>
            <a:endParaRPr lang="en-US" sz="2400" b="1" dirty="0">
              <a:solidFill>
                <a:schemeClr val="tx1"/>
              </a:solidFill>
              <a:cs typeface="B Yagut" panose="00000400000000000000" pitchFamily="2" charset="-78"/>
            </a:endParaRPr>
          </a:p>
        </p:txBody>
      </p:sp>
      <p:sp>
        <p:nvSpPr>
          <p:cNvPr id="7" name="Right Bracket 6"/>
          <p:cNvSpPr/>
          <p:nvPr/>
        </p:nvSpPr>
        <p:spPr>
          <a:xfrm>
            <a:off x="7167717" y="3696094"/>
            <a:ext cx="45719" cy="261263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3085731"/>
      </p:ext>
    </p:extLst>
  </p:cSld>
  <p:clrMapOvr>
    <a:masterClrMapping/>
  </p:clrMapOvr>
  <mc:AlternateContent xmlns:mc="http://schemas.openxmlformats.org/markup-compatibility/2006" xmlns:p14="http://schemas.microsoft.com/office/powerpoint/2010/main">
    <mc:Choice Requires="p14">
      <p:transition spd="slow" p14:dur="2000" advTm="24578"/>
    </mc:Choice>
    <mc:Fallback xmlns="">
      <p:transition spd="slow" advTm="2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افراد در معرض خطر ابتلا</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Ø"/>
            </a:pPr>
            <a:r>
              <a:rPr lang="fa-IR" sz="2400" dirty="0" smtClean="0">
                <a:cs typeface="B Yagut" panose="00000400000000000000" pitchFamily="2" charset="-78"/>
              </a:rPr>
              <a:t>افرادی که محل کار یا زندگی آنها به محل نگهداری دام ها بسیار نزدیک است</a:t>
            </a:r>
          </a:p>
          <a:p>
            <a:pPr>
              <a:buClr>
                <a:srgbClr val="C00000"/>
              </a:buClr>
              <a:buFont typeface="Wingdings" panose="05000000000000000000" pitchFamily="2" charset="2"/>
              <a:buChar char="Ø"/>
            </a:pPr>
            <a:r>
              <a:rPr lang="fa-IR" sz="2400" dirty="0" smtClean="0">
                <a:cs typeface="B Yagut" panose="00000400000000000000" pitchFamily="2" charset="-78"/>
              </a:rPr>
              <a:t>دامپزشکان، کارگران کشتارگاه، قصاب ها، دامداران،</a:t>
            </a:r>
            <a:r>
              <a:rPr lang="fa-IR" sz="2400" dirty="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چوپانان، کارکنان آزمایشگاه میکروبی</a:t>
            </a:r>
            <a:endParaRPr lang="fa-IR" sz="2400" dirty="0" smtClean="0">
              <a:cs typeface="B Yagut" panose="00000400000000000000" pitchFamily="2" charset="-78"/>
            </a:endParaRPr>
          </a:p>
          <a:p>
            <a:pPr>
              <a:buClr>
                <a:srgbClr val="C00000"/>
              </a:buClr>
              <a:buFont typeface="Wingdings" panose="05000000000000000000" pitchFamily="2" charset="2"/>
              <a:buChar char="Ø"/>
            </a:pPr>
            <a:r>
              <a:rPr lang="fa-IR" sz="2400" dirty="0" smtClean="0">
                <a:cs typeface="B Yagut" panose="00000400000000000000" pitchFamily="2" charset="-78"/>
              </a:rPr>
              <a:t>افرادی که با تهیه محصولات لبنی سروکار دارند</a:t>
            </a:r>
          </a:p>
          <a:p>
            <a:pPr>
              <a:buClr>
                <a:srgbClr val="C00000"/>
              </a:buClr>
              <a:buFont typeface="Wingdings" panose="05000000000000000000" pitchFamily="2" charset="2"/>
              <a:buChar char="Ø"/>
            </a:pPr>
            <a:r>
              <a:rPr lang="fa-IR" sz="2400" dirty="0" smtClean="0">
                <a:cs typeface="B Yagut" panose="00000400000000000000" pitchFamily="2" charset="-78"/>
              </a:rPr>
              <a:t>کودکانی که با دام بازی می کنند و یا از آنها نگهداری میکنند</a:t>
            </a:r>
          </a:p>
          <a:p>
            <a:pPr>
              <a:buClr>
                <a:srgbClr val="C00000"/>
              </a:buClr>
              <a:buFont typeface="Wingdings" panose="05000000000000000000" pitchFamily="2" charset="2"/>
              <a:buChar char="Ø"/>
            </a:pPr>
            <a:r>
              <a:rPr lang="fa-IR" sz="2400" dirty="0" smtClean="0">
                <a:cs typeface="B Yagut" panose="00000400000000000000" pitchFamily="2" charset="-78"/>
              </a:rPr>
              <a:t>افرادی که در اطراف محل سکونتشان کود وفضولات حیوانی وجود دارد</a:t>
            </a:r>
          </a:p>
          <a:p>
            <a:pPr>
              <a:buClr>
                <a:srgbClr val="C00000"/>
              </a:buClr>
              <a:buFont typeface="Wingdings" panose="05000000000000000000" pitchFamily="2" charset="2"/>
              <a:buChar char="Ø"/>
            </a:pPr>
            <a:r>
              <a:rPr lang="fa-IR" sz="2400" dirty="0" smtClean="0">
                <a:cs typeface="B Yagut" panose="00000400000000000000" pitchFamily="2" charset="-78"/>
              </a:rPr>
              <a:t> افرادی که موقع زایمان دام ها در آغل بدون وسایل حفاظت فردی حضور دارند</a:t>
            </a:r>
          </a:p>
          <a:p>
            <a:pPr>
              <a:buClr>
                <a:srgbClr val="C00000"/>
              </a:buClr>
              <a:buFont typeface="Wingdings" panose="05000000000000000000" pitchFamily="2" charset="2"/>
              <a:buChar char="Ø"/>
            </a:pPr>
            <a:endParaRPr lang="fa-IR" sz="2400" dirty="0" smtClean="0">
              <a:cs typeface="B Yagut" panose="00000400000000000000" pitchFamily="2" charset="-78"/>
            </a:endParaRPr>
          </a:p>
          <a:p>
            <a:pPr>
              <a:buClr>
                <a:srgbClr val="C00000"/>
              </a:buClr>
              <a:buFont typeface="Wingdings" panose="05000000000000000000" pitchFamily="2" charset="2"/>
              <a:buChar char="Ø"/>
            </a:pP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5081292"/>
      </p:ext>
    </p:extLst>
  </p:cSld>
  <p:clrMapOvr>
    <a:masterClrMapping/>
  </p:clrMapOvr>
  <mc:AlternateContent xmlns:mc="http://schemas.openxmlformats.org/markup-compatibility/2006" xmlns:p14="http://schemas.microsoft.com/office/powerpoint/2010/main">
    <mc:Choice Requires="p14">
      <p:transition spd="slow" p14:dur="2000" advTm="41770"/>
    </mc:Choice>
    <mc:Fallback xmlns="">
      <p:transition spd="slow" advTm="4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اقدامات پیشگیرانه در افراد در معرض خطر</a:t>
            </a:r>
            <a:endParaRPr lang="en-US" sz="4000" dirty="0">
              <a:cs typeface="B Yagut" panose="00000400000000000000" pitchFamily="2" charset="-78"/>
            </a:endParaRPr>
          </a:p>
        </p:txBody>
      </p:sp>
      <p:sp>
        <p:nvSpPr>
          <p:cNvPr id="3" name="Content Placeholder 2"/>
          <p:cNvSpPr>
            <a:spLocks noGrp="1"/>
          </p:cNvSpPr>
          <p:nvPr>
            <p:ph idx="1"/>
          </p:nvPr>
        </p:nvSpPr>
        <p:spPr>
          <a:xfrm>
            <a:off x="251520" y="1556792"/>
            <a:ext cx="8712968" cy="4525963"/>
          </a:xfrm>
        </p:spPr>
        <p:txBody>
          <a:bodyPr>
            <a:normAutofit/>
          </a:bodyPr>
          <a:lstStyle/>
          <a:p>
            <a:pPr marL="0" indent="0">
              <a:buNone/>
            </a:pPr>
            <a:r>
              <a:rPr lang="fa-IR" sz="2400" dirty="0" smtClean="0">
                <a:cs typeface="B Yagut" panose="00000400000000000000" pitchFamily="2" charset="-78"/>
              </a:rPr>
              <a:t>دامداران                      استفاده از ماسک ودستکش و لباس کار محافظت کننده </a:t>
            </a:r>
          </a:p>
          <a:p>
            <a:pPr marL="0" indent="0">
              <a:buNone/>
            </a:pPr>
            <a:endParaRPr lang="fa-IR" sz="2400" dirty="0">
              <a:cs typeface="B Yagut" panose="00000400000000000000" pitchFamily="2" charset="-78"/>
            </a:endParaRPr>
          </a:p>
          <a:p>
            <a:pPr marL="0" indent="0">
              <a:buNone/>
            </a:pPr>
            <a:endParaRPr lang="fa-IR" sz="2400" dirty="0" smtClean="0">
              <a:cs typeface="B Yagut" panose="00000400000000000000" pitchFamily="2" charset="-78"/>
            </a:endParaRPr>
          </a:p>
          <a:p>
            <a:pPr marL="0" indent="0">
              <a:buNone/>
            </a:pPr>
            <a:r>
              <a:rPr lang="fa-IR" sz="2400" dirty="0" smtClean="0">
                <a:cs typeface="B Yagut" panose="00000400000000000000" pitchFamily="2" charset="-78"/>
              </a:rPr>
              <a:t>شیردوش ها               استفاده از دستکش،ضدغفونی کردن ظروف و پستان دام</a:t>
            </a:r>
          </a:p>
          <a:p>
            <a:pPr marL="0" indent="0">
              <a:buNone/>
            </a:pPr>
            <a:endParaRPr lang="fa-IR" sz="2400" dirty="0">
              <a:cs typeface="B Yagut" panose="00000400000000000000" pitchFamily="2" charset="-78"/>
            </a:endParaRPr>
          </a:p>
          <a:p>
            <a:pPr marL="0" indent="0">
              <a:buNone/>
            </a:pPr>
            <a:endParaRPr lang="fa-IR" sz="2400" dirty="0" smtClean="0">
              <a:cs typeface="B Yagut" panose="00000400000000000000" pitchFamily="2" charset="-78"/>
            </a:endParaRPr>
          </a:p>
          <a:p>
            <a:pPr marL="0" indent="0">
              <a:buNone/>
            </a:pPr>
            <a:r>
              <a:rPr lang="fa-IR" sz="2400" dirty="0" smtClean="0">
                <a:cs typeface="B Yagut" panose="00000400000000000000" pitchFamily="2" charset="-78"/>
              </a:rPr>
              <a:t>عشایر                    آموزش تهیه پنیر بهداشتی ومصرف شیر،استفاده از دستکش                              </a:t>
            </a:r>
          </a:p>
          <a:p>
            <a:pPr marL="0" indent="0">
              <a:buNone/>
            </a:pPr>
            <a:r>
              <a:rPr lang="fa-IR" sz="2400" dirty="0">
                <a:cs typeface="B Yagut" panose="00000400000000000000" pitchFamily="2" charset="-78"/>
              </a:rPr>
              <a:t> </a:t>
            </a:r>
            <a:r>
              <a:rPr lang="fa-IR" sz="2400" dirty="0" smtClean="0">
                <a:cs typeface="B Yagut" panose="00000400000000000000" pitchFamily="2" charset="-78"/>
              </a:rPr>
              <a:t>                            وماسک هنگام شیردوشی و زایمان دام ها</a:t>
            </a:r>
            <a:endParaRPr lang="fa-IR" sz="2400" dirty="0">
              <a:cs typeface="B Yagut" panose="00000400000000000000" pitchFamily="2" charset="-78"/>
            </a:endParaRPr>
          </a:p>
        </p:txBody>
      </p:sp>
      <p:sp>
        <p:nvSpPr>
          <p:cNvPr id="5" name="Left Arrow 4"/>
          <p:cNvSpPr/>
          <p:nvPr/>
        </p:nvSpPr>
        <p:spPr>
          <a:xfrm>
            <a:off x="6660232" y="1700808"/>
            <a:ext cx="1152128" cy="21602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6" name="Picture 5"/>
          <p:cNvPicPr>
            <a:picLocks noChangeAspect="1"/>
          </p:cNvPicPr>
          <p:nvPr/>
        </p:nvPicPr>
        <p:blipFill>
          <a:blip r:embed="rId4"/>
          <a:stretch>
            <a:fillRect/>
          </a:stretch>
        </p:blipFill>
        <p:spPr>
          <a:xfrm>
            <a:off x="6516216" y="2996952"/>
            <a:ext cx="1008112" cy="288032"/>
          </a:xfrm>
          <a:prstGeom prst="rect">
            <a:avLst/>
          </a:prstGeom>
        </p:spPr>
      </p:pic>
      <p:cxnSp>
        <p:nvCxnSpPr>
          <p:cNvPr id="8" name="Straight Arrow Connector 7"/>
          <p:cNvCxnSpPr/>
          <p:nvPr/>
        </p:nvCxnSpPr>
        <p:spPr>
          <a:xfrm flipH="1" flipV="1">
            <a:off x="6732240" y="4437112"/>
            <a:ext cx="1440160" cy="7200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876256" y="4509120"/>
            <a:ext cx="1296144" cy="3600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3332671"/>
      </p:ext>
    </p:extLst>
  </p:cSld>
  <p:clrMapOvr>
    <a:masterClrMapping/>
  </p:clrMapOvr>
  <mc:AlternateContent xmlns:mc="http://schemas.openxmlformats.org/markup-compatibility/2006" xmlns:p14="http://schemas.microsoft.com/office/powerpoint/2010/main">
    <mc:Choice Requires="p14">
      <p:transition spd="slow" p14:dur="2000" advTm="63881"/>
    </mc:Choice>
    <mc:Fallback xmlns="">
      <p:transition spd="slow" advTm="6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روش سالم سازی شیر</a:t>
            </a:r>
            <a:endParaRPr lang="en-US" dirty="0"/>
          </a:p>
        </p:txBody>
      </p:sp>
      <p:sp>
        <p:nvSpPr>
          <p:cNvPr id="3" name="Content Placeholder 2"/>
          <p:cNvSpPr>
            <a:spLocks noGrp="1"/>
          </p:cNvSpPr>
          <p:nvPr>
            <p:ph idx="1"/>
          </p:nvPr>
        </p:nvSpPr>
        <p:spPr/>
        <p:txBody>
          <a:bodyPr/>
          <a:lstStyle/>
          <a:p>
            <a:pPr marL="0" indent="0">
              <a:buNone/>
            </a:pPr>
            <a:endParaRPr lang="fa-IR" dirty="0" smtClean="0"/>
          </a:p>
          <a:p>
            <a:pPr marL="0" indent="0">
              <a:buNone/>
            </a:pPr>
            <a:endParaRPr lang="fa-IR" dirty="0"/>
          </a:p>
          <a:p>
            <a:pPr marL="0" indent="0">
              <a:buNone/>
            </a:pPr>
            <a:endParaRPr lang="fa-IR" dirty="0" smtClean="0"/>
          </a:p>
          <a:p>
            <a:pPr marL="0" indent="0">
              <a:buNone/>
            </a:pPr>
            <a:r>
              <a:rPr lang="fa-IR" dirty="0" smtClean="0"/>
              <a:t>شیرسالم                 جوشاندن                   شیرآلوده</a:t>
            </a:r>
          </a:p>
          <a:p>
            <a:pPr marL="0" indent="0">
              <a:buNone/>
            </a:pPr>
            <a:endParaRPr lang="fa-IR" dirty="0"/>
          </a:p>
          <a:p>
            <a:pPr marL="0" indent="0">
              <a:buNone/>
            </a:pPr>
            <a:r>
              <a:rPr lang="fa-IR" sz="2800" dirty="0" smtClean="0">
                <a:solidFill>
                  <a:srgbClr val="C00000"/>
                </a:solidFill>
                <a:cs typeface="B Yagut" panose="00000400000000000000" pitchFamily="2" charset="-78"/>
              </a:rPr>
              <a:t>جوشاندن: یعنی بعد از رسیدن به نقطه جوش 3 الی5 دقیقه بجوشد</a:t>
            </a:r>
            <a:endParaRPr lang="en-US" sz="2800" dirty="0">
              <a:solidFill>
                <a:srgbClr val="C00000"/>
              </a:solidFill>
              <a:cs typeface="B Yagut" panose="00000400000000000000" pitchFamily="2" charset="-78"/>
            </a:endParaRPr>
          </a:p>
        </p:txBody>
      </p:sp>
      <p:sp>
        <p:nvSpPr>
          <p:cNvPr id="6" name="Equal 5"/>
          <p:cNvSpPr/>
          <p:nvPr/>
        </p:nvSpPr>
        <p:spPr>
          <a:xfrm>
            <a:off x="6166520" y="3356992"/>
            <a:ext cx="1264096" cy="57606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lus 7"/>
          <p:cNvSpPr/>
          <p:nvPr/>
        </p:nvSpPr>
        <p:spPr>
          <a:xfrm>
            <a:off x="3059832" y="3356992"/>
            <a:ext cx="1008112" cy="914400"/>
          </a:xfrm>
          <a:prstGeom prst="mathPlus">
            <a:avLst>
              <a:gd name="adj1" fmla="val 17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4175533"/>
      </p:ext>
    </p:extLst>
  </p:cSld>
  <p:clrMapOvr>
    <a:masterClrMapping/>
  </p:clrMapOvr>
  <mc:AlternateContent xmlns:mc="http://schemas.openxmlformats.org/markup-compatibility/2006" xmlns:p14="http://schemas.microsoft.com/office/powerpoint/2010/main">
    <mc:Choice Requires="p14">
      <p:transition spd="slow" p14:dur="2000" advTm="22776"/>
    </mc:Choice>
    <mc:Fallback xmlns="">
      <p:transition spd="slow" advTm="2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Yagut" pitchFamily="2" charset="-78"/>
              </a:rPr>
              <a:t>مشخصات سند</a:t>
            </a:r>
          </a:p>
        </p:txBody>
      </p:sp>
      <p:sp>
        <p:nvSpPr>
          <p:cNvPr id="3" name="Content Placeholder 2"/>
          <p:cNvSpPr>
            <a:spLocks noGrp="1"/>
          </p:cNvSpPr>
          <p:nvPr>
            <p:ph idx="1"/>
          </p:nvPr>
        </p:nvSpPr>
        <p:spPr>
          <a:xfrm>
            <a:off x="4643438" y="1643050"/>
            <a:ext cx="4186238" cy="3143272"/>
          </a:xfrm>
        </p:spPr>
        <p:txBody>
          <a:bodyPr>
            <a:normAutofit fontScale="92500" lnSpcReduction="10000"/>
          </a:bodyPr>
          <a:lstStyle/>
          <a:p>
            <a:pPr>
              <a:buNone/>
            </a:pPr>
            <a:r>
              <a:rPr lang="fa-IR" sz="2000" b="1" dirty="0" smtClean="0">
                <a:cs typeface="B Yagut" pitchFamily="2" charset="-78"/>
              </a:rPr>
              <a:t>مشخصات بسته آموزشی</a:t>
            </a:r>
          </a:p>
          <a:p>
            <a:pPr>
              <a:buNone/>
            </a:pPr>
            <a:endParaRPr lang="fa-IR" sz="2000" dirty="0" smtClean="0">
              <a:cs typeface="B Yagut" pitchFamily="2" charset="-78"/>
            </a:endParaRPr>
          </a:p>
          <a:p>
            <a:pPr>
              <a:buNone/>
            </a:pPr>
            <a:r>
              <a:rPr lang="fa-IR" sz="2000" dirty="0" smtClean="0">
                <a:cs typeface="B Yagut" pitchFamily="2" charset="-78"/>
              </a:rPr>
              <a:t>حیطه درس: بیماری های واگیر</a:t>
            </a:r>
          </a:p>
          <a:p>
            <a:pPr>
              <a:buNone/>
            </a:pPr>
            <a:r>
              <a:rPr lang="fa-IR" sz="2000" dirty="0" smtClean="0">
                <a:cs typeface="B Yagut" pitchFamily="2" charset="-78"/>
              </a:rPr>
              <a:t>تاریخ اخرین بازنگری15تیر1399</a:t>
            </a:r>
          </a:p>
          <a:p>
            <a:pPr>
              <a:buNone/>
            </a:pPr>
            <a:r>
              <a:rPr lang="fa-IR" sz="2000" smtClean="0">
                <a:cs typeface="B Yagut" pitchFamily="2" charset="-78"/>
              </a:rPr>
              <a:t>نوبت تهیه:2</a:t>
            </a:r>
            <a:endParaRPr lang="fa-IR" sz="2000" dirty="0" smtClean="0">
              <a:cs typeface="B Yagut" pitchFamily="2" charset="-78"/>
            </a:endParaRPr>
          </a:p>
          <a:p>
            <a:pPr>
              <a:buNone/>
            </a:pPr>
            <a:r>
              <a:rPr lang="fa-IR" sz="2000" dirty="0" smtClean="0">
                <a:cs typeface="B Yagut" pitchFamily="2" charset="-78"/>
              </a:rPr>
              <a:t>نام فایل:</a:t>
            </a:r>
            <a:r>
              <a:rPr lang="fa-IR" sz="1800" dirty="0" smtClean="0">
                <a:cs typeface="B Yagut" pitchFamily="2" charset="-78"/>
              </a:rPr>
              <a:t>نام فایل:</a:t>
            </a:r>
            <a:r>
              <a:rPr lang="en-US" sz="1800" dirty="0">
                <a:solidFill>
                  <a:prstClr val="black"/>
                </a:solidFill>
                <a:cs typeface="B Yagut" pitchFamily="2" charset="-78"/>
              </a:rPr>
              <a:t> CD </a:t>
            </a:r>
            <a:r>
              <a:rPr lang="en-US" sz="1800" dirty="0" smtClean="0">
                <a:solidFill>
                  <a:prstClr val="black"/>
                </a:solidFill>
                <a:cs typeface="B Yagut" pitchFamily="2" charset="-78"/>
              </a:rPr>
              <a:t>-</a:t>
            </a:r>
            <a:r>
              <a:rPr lang="en-US" sz="1800" dirty="0" smtClean="0">
                <a:cs typeface="B Yagut" pitchFamily="2" charset="-78"/>
              </a:rPr>
              <a:t>ashnayi-ba-bimariye-tab-malt-edi2</a:t>
            </a:r>
            <a:endParaRPr lang="en-US" sz="2000" dirty="0" smtClean="0">
              <a:cs typeface="B Yagut" pitchFamily="2" charset="-78"/>
            </a:endParaRPr>
          </a:p>
          <a:p>
            <a:pPr>
              <a:buNone/>
            </a:pPr>
            <a:r>
              <a:rPr lang="fa-IR" sz="2000" dirty="0" smtClean="0">
                <a:cs typeface="B Yagut" pitchFamily="2" charset="-78"/>
              </a:rPr>
              <a:t>                                                                                  </a:t>
            </a:r>
          </a:p>
          <a:p>
            <a:pPr algn="ctr">
              <a:buNone/>
            </a:pPr>
            <a:r>
              <a:rPr lang="fa-IR" sz="2000" dirty="0" smtClean="0">
                <a:cs typeface="B Yagut" pitchFamily="2" charset="-78"/>
              </a:rPr>
              <a:t>                                                                   </a:t>
            </a:r>
            <a:r>
              <a:rPr lang="en-US" sz="2000" dirty="0" smtClean="0">
                <a:cs typeface="B Yagut" pitchFamily="2" charset="-78"/>
              </a:rPr>
              <a:t>            </a:t>
            </a:r>
            <a:r>
              <a:rPr lang="fa-IR" sz="2000" dirty="0" smtClean="0">
                <a:cs typeface="B Yagut" pitchFamily="2" charset="-78"/>
              </a:rPr>
              <a:t> </a:t>
            </a:r>
            <a:endParaRPr lang="en-US" sz="2000" dirty="0" smtClean="0">
              <a:cs typeface="B Yagut" pitchFamily="2" charset="-78"/>
            </a:endParaRPr>
          </a:p>
          <a:p>
            <a:endParaRPr lang="fa-IR" sz="2000" dirty="0" smtClean="0">
              <a:cs typeface="B Yagut" pitchFamily="2" charset="-78"/>
            </a:endParaRPr>
          </a:p>
        </p:txBody>
      </p:sp>
      <p:sp>
        <p:nvSpPr>
          <p:cNvPr id="6" name="Rectangle 5"/>
          <p:cNvSpPr/>
          <p:nvPr/>
        </p:nvSpPr>
        <p:spPr>
          <a:xfrm>
            <a:off x="500034" y="1357298"/>
            <a:ext cx="3786214" cy="3323987"/>
          </a:xfrm>
          <a:prstGeom prst="rect">
            <a:avLst/>
          </a:prstGeom>
        </p:spPr>
        <p:txBody>
          <a:bodyPr wrap="square">
            <a:spAutoFit/>
          </a:bodyPr>
          <a:lstStyle/>
          <a:p>
            <a:pPr algn="just">
              <a:buNone/>
            </a:pPr>
            <a:endParaRPr lang="fa-IR" dirty="0" smtClean="0">
              <a:cs typeface="B Yagut" pitchFamily="2" charset="-78"/>
            </a:endParaRPr>
          </a:p>
          <a:p>
            <a:pPr algn="just"/>
            <a:r>
              <a:rPr lang="en-US" dirty="0" smtClean="0">
                <a:cs typeface="B Yagut" pitchFamily="2" charset="-78"/>
              </a:rPr>
              <a:t>      </a:t>
            </a:r>
            <a:r>
              <a:rPr lang="fa-IR" dirty="0" smtClean="0">
                <a:cs typeface="B Yagut" pitchFamily="2" charset="-78"/>
              </a:rPr>
              <a:t> </a:t>
            </a:r>
            <a:r>
              <a:rPr lang="fa-IR" b="1" dirty="0" smtClean="0">
                <a:cs typeface="B Yagut" pitchFamily="2" charset="-78"/>
              </a:rPr>
              <a:t>مشخصات مدرس </a:t>
            </a:r>
          </a:p>
          <a:p>
            <a:pPr algn="just">
              <a:buNone/>
            </a:pPr>
            <a:endParaRPr lang="en-US" dirty="0" smtClean="0">
              <a:cs typeface="B Yagut" pitchFamily="2" charset="-78"/>
            </a:endParaRPr>
          </a:p>
          <a:p>
            <a:pPr algn="just">
              <a:buNone/>
            </a:pPr>
            <a:endParaRPr lang="en-US" dirty="0" smtClean="0">
              <a:cs typeface="B Yagut" pitchFamily="2" charset="-78"/>
            </a:endParaRPr>
          </a:p>
          <a:p>
            <a:pPr algn="just">
              <a:buNone/>
            </a:pPr>
            <a:endParaRPr lang="en-US" dirty="0" smtClean="0">
              <a:cs typeface="B Yagut" pitchFamily="2" charset="-78"/>
            </a:endParaRPr>
          </a:p>
          <a:p>
            <a:pPr algn="just">
              <a:buNone/>
            </a:pPr>
            <a:endParaRPr lang="en-US" dirty="0" smtClean="0">
              <a:cs typeface="B Yagut" pitchFamily="2" charset="-78"/>
            </a:endParaRPr>
          </a:p>
          <a:p>
            <a:pPr algn="just">
              <a:buNone/>
            </a:pPr>
            <a:r>
              <a:rPr lang="fa-IR" dirty="0" smtClean="0">
                <a:cs typeface="B Yagut" pitchFamily="2" charset="-78"/>
              </a:rPr>
              <a:t>فرزانه عبداله زاده</a:t>
            </a:r>
          </a:p>
          <a:p>
            <a:pPr algn="just">
              <a:buNone/>
            </a:pPr>
            <a:r>
              <a:rPr lang="fa-IR" dirty="0" smtClean="0">
                <a:cs typeface="B Yagut" pitchFamily="2" charset="-78"/>
              </a:rPr>
              <a:t>کارشناس بهداشت عمومی</a:t>
            </a:r>
          </a:p>
          <a:p>
            <a:pPr algn="just">
              <a:buNone/>
            </a:pPr>
            <a:r>
              <a:rPr lang="en-US" dirty="0" smtClean="0">
                <a:cs typeface="B Yagut" pitchFamily="2" charset="-78"/>
              </a:rPr>
              <a:t>                                                         </a:t>
            </a:r>
            <a:endParaRPr lang="fa-IR" dirty="0" smtClean="0">
              <a:cs typeface="B Yagut" pitchFamily="2" charset="-78"/>
            </a:endParaRPr>
          </a:p>
          <a:p>
            <a:pPr algn="just">
              <a:buNone/>
            </a:pPr>
            <a:r>
              <a:rPr lang="fa-IR" sz="2400" baseline="-2000" dirty="0" smtClean="0">
                <a:cs typeface="B Yagut" pitchFamily="2" charset="-78"/>
              </a:rPr>
              <a:t>مربی</a:t>
            </a:r>
            <a:r>
              <a:rPr lang="en-US" sz="2400" baseline="-2000" dirty="0" smtClean="0">
                <a:cs typeface="B Yagut" pitchFamily="2" charset="-78"/>
              </a:rPr>
              <a:t> </a:t>
            </a:r>
            <a:r>
              <a:rPr lang="fa-IR" sz="2400" baseline="-2000" dirty="0" smtClean="0">
                <a:cs typeface="B Yagut" pitchFamily="2" charset="-78"/>
              </a:rPr>
              <a:t>مرکزآموزش بهورزی شهرستان زاهدان-دانشگاه علوم پزشکی وخدمات بهداشتی درمانی زاهدان</a:t>
            </a:r>
            <a:endParaRPr lang="en-US" sz="2400" baseline="-2000" dirty="0"/>
          </a:p>
        </p:txBody>
      </p:sp>
      <p:pic>
        <p:nvPicPr>
          <p:cNvPr id="9" name="Picture 2" descr="C:\Users\SODAGAR\Desktop\n92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76" y="2000240"/>
            <a:ext cx="1214446" cy="121444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30"/>
    </mc:Choice>
    <mc:Fallback xmlns="">
      <p:transition spd="slow" advTm="1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راه های تشخیص تب مالت در انسان</a:t>
            </a:r>
            <a:endParaRPr lang="en-US" sz="4000" dirty="0">
              <a:cs typeface="B Yagut" panose="00000400000000000000" pitchFamily="2" charset="-78"/>
            </a:endParaRPr>
          </a:p>
        </p:txBody>
      </p:sp>
      <p:sp>
        <p:nvSpPr>
          <p:cNvPr id="3" name="Content Placeholder 2"/>
          <p:cNvSpPr>
            <a:spLocks noGrp="1"/>
          </p:cNvSpPr>
          <p:nvPr>
            <p:ph idx="1"/>
          </p:nvPr>
        </p:nvSpPr>
        <p:spPr>
          <a:xfrm>
            <a:off x="457200" y="1567333"/>
            <a:ext cx="8229600" cy="4525963"/>
          </a:xfrm>
        </p:spPr>
        <p:txBody>
          <a:bodyPr>
            <a:normAutofit/>
          </a:bodyPr>
          <a:lstStyle/>
          <a:p>
            <a:pPr marL="0" indent="0">
              <a:buNone/>
            </a:pPr>
            <a:r>
              <a:rPr lang="fa-IR" sz="2400" dirty="0" smtClean="0">
                <a:cs typeface="B Yagut" panose="00000400000000000000" pitchFamily="2" charset="-78"/>
              </a:rPr>
              <a:t>به علت شباهت علائم بیماری تب مالت با برخی بیماری ها وهزار چهره بودن بیماری= </a:t>
            </a:r>
            <a:r>
              <a:rPr lang="fa-IR" sz="2400" dirty="0" smtClean="0">
                <a:solidFill>
                  <a:srgbClr val="FF0000"/>
                </a:solidFill>
                <a:cs typeface="B Yagut" panose="00000400000000000000" pitchFamily="2" charset="-78"/>
              </a:rPr>
              <a:t>امکان اشتباه تشخیصی </a:t>
            </a:r>
            <a:r>
              <a:rPr lang="fa-IR" sz="2400" dirty="0" smtClean="0">
                <a:cs typeface="B Yagut" panose="00000400000000000000" pitchFamily="2" charset="-78"/>
              </a:rPr>
              <a:t>و</a:t>
            </a:r>
            <a:r>
              <a:rPr lang="fa-IR" sz="2400" dirty="0" smtClean="0">
                <a:solidFill>
                  <a:srgbClr val="FF0000"/>
                </a:solidFill>
                <a:cs typeface="B Yagut" panose="00000400000000000000" pitchFamily="2" charset="-78"/>
              </a:rPr>
              <a:t>تاخیر</a:t>
            </a:r>
            <a:r>
              <a:rPr lang="fa-IR" sz="2400" dirty="0" smtClean="0">
                <a:cs typeface="B Yagut" panose="00000400000000000000" pitchFamily="2" charset="-78"/>
              </a:rPr>
              <a:t> در تشخیص وجود دارد.</a:t>
            </a:r>
          </a:p>
          <a:p>
            <a:pPr marL="0" indent="0">
              <a:buNone/>
            </a:pPr>
            <a:r>
              <a:rPr lang="fa-IR" sz="2400" dirty="0">
                <a:cs typeface="B Yagut" panose="00000400000000000000" pitchFamily="2" charset="-78"/>
              </a:rPr>
              <a:t> </a:t>
            </a:r>
          </a:p>
          <a:p>
            <a:pPr marL="0" indent="0">
              <a:buNone/>
            </a:pPr>
            <a:r>
              <a:rPr lang="fa-IR" sz="2000" dirty="0" smtClean="0">
                <a:cs typeface="B Yagut" panose="00000400000000000000" pitchFamily="2" charset="-78"/>
              </a:rPr>
              <a:t>در مناطقی مانند:</a:t>
            </a:r>
            <a:r>
              <a:rPr lang="fa-IR" sz="2000" dirty="0" smtClean="0">
                <a:solidFill>
                  <a:srgbClr val="FF0000"/>
                </a:solidFill>
                <a:cs typeface="B Yagut" panose="00000400000000000000" pitchFamily="2" charset="-78"/>
              </a:rPr>
              <a:t>شهرهای کوچک- روستاها- عشایر </a:t>
            </a:r>
            <a:r>
              <a:rPr lang="fa-IR" sz="2000" dirty="0" smtClean="0">
                <a:cs typeface="B Yagut" panose="00000400000000000000" pitchFamily="2" charset="-78"/>
              </a:rPr>
              <a:t>ودر افرادی مانند کارگران کشتارگاه،قصاب ها،دامداران که به هر دلیل به طور روزانه افراد با دام ومحصولات دامی محلی تماس دارند احتمال ابتلا به بیماری تب مالت در آنها وجود داردوممکن است بعد از ابتلا به بیماری تب مالت تنها علائم خفیفی از خود نشان دهند </a:t>
            </a:r>
            <a:r>
              <a:rPr lang="fa-IR" sz="2000" dirty="0" smtClean="0">
                <a:solidFill>
                  <a:schemeClr val="tx2">
                    <a:lumMod val="60000"/>
                    <a:lumOff val="40000"/>
                  </a:schemeClr>
                </a:solidFill>
                <a:cs typeface="B Yagut" panose="00000400000000000000" pitchFamily="2" charset="-78"/>
              </a:rPr>
              <a:t>پس اگر این افراد با هرعلامتی مخصوصا( تب) به پزشک مراجعه کنند:</a:t>
            </a:r>
          </a:p>
          <a:p>
            <a:pPr marL="0" indent="0">
              <a:buNone/>
            </a:pPr>
            <a:endParaRPr lang="fa-IR" sz="2000" dirty="0">
              <a:cs typeface="B Yagut" panose="00000400000000000000" pitchFamily="2" charset="-78"/>
            </a:endParaRPr>
          </a:p>
          <a:p>
            <a:pPr marL="0" indent="0">
              <a:buNone/>
            </a:pPr>
            <a:endParaRPr lang="fa-IR" sz="2000" dirty="0" smtClean="0">
              <a:cs typeface="B Yagut" panose="00000400000000000000" pitchFamily="2" charset="-78"/>
            </a:endParaRPr>
          </a:p>
          <a:p>
            <a:pPr marL="0" indent="0">
              <a:buNone/>
            </a:pPr>
            <a:r>
              <a:rPr lang="fa-IR" sz="2000" dirty="0" smtClean="0">
                <a:cs typeface="B Yagut" panose="00000400000000000000" pitchFamily="2" charset="-78"/>
              </a:rPr>
              <a:t>پزشک      باید به تب مالت مشکوک باشد وبا انجام معاینه دقیق وانجام آزمایش خون از عدم         </a:t>
            </a:r>
          </a:p>
          <a:p>
            <a:pPr marL="0" indent="0">
              <a:buNone/>
            </a:pPr>
            <a:r>
              <a:rPr lang="fa-IR" sz="2000" dirty="0">
                <a:cs typeface="B Yagut" panose="00000400000000000000" pitchFamily="2" charset="-78"/>
              </a:rPr>
              <a:t> </a:t>
            </a:r>
            <a:r>
              <a:rPr lang="fa-IR" sz="2000" dirty="0" smtClean="0">
                <a:cs typeface="B Yagut" panose="00000400000000000000" pitchFamily="2" charset="-78"/>
              </a:rPr>
              <a:t>              وجود بیماری مطمئن شود.</a:t>
            </a:r>
            <a:endParaRPr lang="en-US" sz="2000" dirty="0">
              <a:cs typeface="B Yagut" panose="00000400000000000000" pitchFamily="2" charset="-78"/>
            </a:endParaRPr>
          </a:p>
        </p:txBody>
      </p:sp>
      <p:sp>
        <p:nvSpPr>
          <p:cNvPr id="8" name="Curved Right Arrow 7"/>
          <p:cNvSpPr/>
          <p:nvPr/>
        </p:nvSpPr>
        <p:spPr>
          <a:xfrm>
            <a:off x="4716016" y="4293096"/>
            <a:ext cx="432048" cy="5760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uble Brace 10"/>
          <p:cNvSpPr/>
          <p:nvPr/>
        </p:nvSpPr>
        <p:spPr>
          <a:xfrm>
            <a:off x="457200" y="4941168"/>
            <a:ext cx="7355160" cy="115212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1781271"/>
      </p:ext>
    </p:extLst>
  </p:cSld>
  <p:clrMapOvr>
    <a:masterClrMapping/>
  </p:clrMapOvr>
  <mc:AlternateContent xmlns:mc="http://schemas.openxmlformats.org/markup-compatibility/2006" xmlns:p14="http://schemas.microsoft.com/office/powerpoint/2010/main">
    <mc:Choice Requires="p14">
      <p:transition spd="slow" p14:dur="2000" advTm="60098"/>
    </mc:Choice>
    <mc:Fallback xmlns="">
      <p:transition spd="slow" advTm="6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عوامل شیوع بیماری در جوامع</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r>
              <a:rPr lang="fa-IR" sz="2800" dirty="0" smtClean="0">
                <a:cs typeface="B Yagut" panose="00000400000000000000" pitchFamily="2" charset="-78"/>
              </a:rPr>
              <a:t>1- رواج دامداری غیرصنعتی</a:t>
            </a:r>
          </a:p>
          <a:p>
            <a:pPr marL="0" indent="0">
              <a:buNone/>
            </a:pPr>
            <a:r>
              <a:rPr lang="fa-IR" sz="2800" dirty="0" smtClean="0">
                <a:cs typeface="B Yagut" panose="00000400000000000000" pitchFamily="2" charset="-78"/>
              </a:rPr>
              <a:t>2- عادات غذایی غیر بهداشتی مردم</a:t>
            </a:r>
          </a:p>
          <a:p>
            <a:pPr marL="0" indent="0">
              <a:buNone/>
            </a:pPr>
            <a:r>
              <a:rPr lang="fa-IR" sz="2800" dirty="0" smtClean="0">
                <a:cs typeface="B Yagut" panose="00000400000000000000" pitchFamily="2" charset="-78"/>
              </a:rPr>
              <a:t>3- ناکافی بودن آگاهی مردم در بهداشت فردی ومحیط</a:t>
            </a:r>
          </a:p>
          <a:p>
            <a:pPr marL="0" indent="0">
              <a:buNone/>
            </a:pPr>
            <a:r>
              <a:rPr lang="fa-IR" sz="2800" dirty="0" smtClean="0">
                <a:cs typeface="B Yagut" panose="00000400000000000000" pitchFamily="2" charset="-78"/>
              </a:rPr>
              <a:t>4- استاندارد نبودن روش های جمع آوری وآماده سازی شیروتهیه لبنیات</a:t>
            </a:r>
          </a:p>
          <a:p>
            <a:pPr marL="0" indent="0">
              <a:buNone/>
            </a:pPr>
            <a:r>
              <a:rPr lang="fa-IR" sz="2800" dirty="0" smtClean="0">
                <a:cs typeface="B Yagut" panose="00000400000000000000" pitchFamily="2" charset="-78"/>
              </a:rPr>
              <a:t>5- جابجایی وحمل ونقل بدون نظارت دامپزشکی</a:t>
            </a:r>
          </a:p>
          <a:p>
            <a:pPr marL="0" indent="0">
              <a:buNone/>
            </a:pPr>
            <a:r>
              <a:rPr lang="fa-IR" sz="2800" dirty="0" smtClean="0">
                <a:cs typeface="B Yagut" panose="00000400000000000000" pitchFamily="2" charset="-78"/>
              </a:rPr>
              <a:t>6- ناکافی بودن پوشش کامل واکسیناسیون دام ها</a:t>
            </a:r>
          </a:p>
          <a:p>
            <a:pPr marL="0" indent="0">
              <a:buNone/>
            </a:pPr>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0807558"/>
      </p:ext>
    </p:extLst>
  </p:cSld>
  <p:clrMapOvr>
    <a:masterClrMapping/>
  </p:clrMapOvr>
  <mc:AlternateContent xmlns:mc="http://schemas.openxmlformats.org/markup-compatibility/2006" xmlns:p14="http://schemas.microsoft.com/office/powerpoint/2010/main">
    <mc:Choice Requires="p14">
      <p:transition spd="slow" p14:dur="2000" advTm="48496"/>
    </mc:Choice>
    <mc:Fallback xmlns="">
      <p:transition spd="slow" advTm="4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ضررهای بیماری تب مالت</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r>
              <a:rPr lang="fa-IR" sz="2400" dirty="0" smtClean="0">
                <a:cs typeface="B Yagut" panose="00000400000000000000" pitchFamily="2" charset="-78"/>
              </a:rPr>
              <a:t>                تب مالت باعث دردهای شدید وناتوانی طولانی مدت در بیماران            </a:t>
            </a:r>
          </a:p>
          <a:p>
            <a:pPr marL="0" indent="0">
              <a:buNone/>
            </a:pPr>
            <a:r>
              <a:rPr lang="fa-IR" sz="2400" dirty="0">
                <a:cs typeface="B Yagut" panose="00000400000000000000" pitchFamily="2" charset="-78"/>
              </a:rPr>
              <a:t> </a:t>
            </a:r>
            <a:r>
              <a:rPr lang="fa-IR" sz="2400" dirty="0" smtClean="0">
                <a:cs typeface="B Yagut" panose="00000400000000000000" pitchFamily="2" charset="-78"/>
              </a:rPr>
              <a:t>               وگاهی مرگبار</a:t>
            </a:r>
          </a:p>
          <a:p>
            <a:pPr marL="0" indent="0">
              <a:buNone/>
            </a:pPr>
            <a:r>
              <a:rPr lang="fa-IR" sz="2400" dirty="0" smtClean="0">
                <a:cs typeface="B Yagut" panose="00000400000000000000" pitchFamily="2" charset="-78"/>
              </a:rPr>
              <a:t>انسان </a:t>
            </a:r>
          </a:p>
          <a:p>
            <a:pPr marL="0" indent="0">
              <a:buNone/>
            </a:pPr>
            <a:r>
              <a:rPr lang="fa-IR" sz="2400" dirty="0">
                <a:cs typeface="B Yagut" panose="00000400000000000000" pitchFamily="2" charset="-78"/>
              </a:rPr>
              <a:t> </a:t>
            </a:r>
            <a:r>
              <a:rPr lang="fa-IR" sz="2400" dirty="0" smtClean="0">
                <a:cs typeface="B Yagut" panose="00000400000000000000" pitchFamily="2" charset="-78"/>
              </a:rPr>
              <a:t>              درمان طولانی مدت وبستری شدن در بیمارستان باعث تحمیل                        </a:t>
            </a:r>
          </a:p>
          <a:p>
            <a:pPr marL="0" indent="0">
              <a:buNone/>
            </a:pPr>
            <a:r>
              <a:rPr lang="fa-IR" sz="2400" dirty="0">
                <a:cs typeface="B Yagut" panose="00000400000000000000" pitchFamily="2" charset="-78"/>
              </a:rPr>
              <a:t> </a:t>
            </a:r>
            <a:r>
              <a:rPr lang="fa-IR" sz="2400" dirty="0" smtClean="0">
                <a:cs typeface="B Yagut" panose="00000400000000000000" pitchFamily="2" charset="-78"/>
              </a:rPr>
              <a:t>              هزینه زیاد به سیستم بهداشتی کشور     </a:t>
            </a:r>
          </a:p>
          <a:p>
            <a:pPr marL="0" indent="0">
              <a:buNone/>
            </a:pPr>
            <a:endParaRPr lang="fa-IR" sz="2400" dirty="0">
              <a:cs typeface="B Yagut" panose="00000400000000000000" pitchFamily="2" charset="-78"/>
            </a:endParaRPr>
          </a:p>
          <a:p>
            <a:pPr marL="0" indent="0">
              <a:buNone/>
            </a:pPr>
            <a:r>
              <a:rPr lang="fa-IR" sz="2400" dirty="0" smtClean="0">
                <a:cs typeface="B Yagut" panose="00000400000000000000" pitchFamily="2" charset="-78"/>
              </a:rPr>
              <a:t>               سقط ومرده زایی</a:t>
            </a:r>
          </a:p>
          <a:p>
            <a:pPr marL="0" indent="0">
              <a:buNone/>
            </a:pPr>
            <a:r>
              <a:rPr lang="fa-IR" sz="2400" dirty="0">
                <a:cs typeface="B Yagut" panose="00000400000000000000" pitchFamily="2" charset="-78"/>
              </a:rPr>
              <a:t> </a:t>
            </a:r>
            <a:r>
              <a:rPr lang="fa-IR" sz="2400" dirty="0" smtClean="0">
                <a:cs typeface="B Yagut" panose="00000400000000000000" pitchFamily="2" charset="-78"/>
              </a:rPr>
              <a:t>  دام        کم شدن شیر دام</a:t>
            </a:r>
          </a:p>
          <a:p>
            <a:pPr marL="0" indent="0">
              <a:buNone/>
            </a:pPr>
            <a:r>
              <a:rPr lang="fa-IR" sz="2400" dirty="0">
                <a:cs typeface="B Yagut" panose="00000400000000000000" pitchFamily="2" charset="-78"/>
              </a:rPr>
              <a:t> </a:t>
            </a:r>
            <a:r>
              <a:rPr lang="fa-IR" sz="2400" dirty="0" smtClean="0">
                <a:cs typeface="B Yagut" panose="00000400000000000000" pitchFamily="2" charset="-78"/>
              </a:rPr>
              <a:t>             ناباروری دائم یا موقت در دام ها</a:t>
            </a:r>
          </a:p>
          <a:p>
            <a:pPr marL="0" indent="0">
              <a:buNone/>
            </a:pPr>
            <a:r>
              <a:rPr lang="fa-IR" sz="2400" dirty="0">
                <a:cs typeface="B Yagut" panose="00000400000000000000" pitchFamily="2" charset="-78"/>
              </a:rPr>
              <a:t> </a:t>
            </a:r>
            <a:r>
              <a:rPr lang="fa-IR" sz="2400" dirty="0" smtClean="0">
                <a:cs typeface="B Yagut" panose="00000400000000000000" pitchFamily="2" charset="-78"/>
              </a:rPr>
              <a:t>              بروز عفونت های رحمی در دام ها</a:t>
            </a:r>
          </a:p>
        </p:txBody>
      </p:sp>
      <p:sp>
        <p:nvSpPr>
          <p:cNvPr id="4" name="Right Bracket 3"/>
          <p:cNvSpPr/>
          <p:nvPr/>
        </p:nvSpPr>
        <p:spPr>
          <a:xfrm>
            <a:off x="7596336" y="1700808"/>
            <a:ext cx="72008" cy="205222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Left Bracket 4"/>
          <p:cNvSpPr/>
          <p:nvPr/>
        </p:nvSpPr>
        <p:spPr>
          <a:xfrm>
            <a:off x="755576" y="1702976"/>
            <a:ext cx="72008" cy="205005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Double Bracket 5"/>
          <p:cNvSpPr/>
          <p:nvPr/>
        </p:nvSpPr>
        <p:spPr>
          <a:xfrm>
            <a:off x="827584" y="4076477"/>
            <a:ext cx="7056784" cy="2049686"/>
          </a:xfrm>
          <a:prstGeom prst="bracketPair">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3161757"/>
      </p:ext>
    </p:extLst>
  </p:cSld>
  <p:clrMapOvr>
    <a:masterClrMapping/>
  </p:clrMapOvr>
  <mc:AlternateContent xmlns:mc="http://schemas.openxmlformats.org/markup-compatibility/2006" xmlns:p14="http://schemas.microsoft.com/office/powerpoint/2010/main">
    <mc:Choice Requires="p14">
      <p:transition spd="slow" p14:dur="2000" advTm="36784"/>
    </mc:Choice>
    <mc:Fallback xmlns="">
      <p:transition spd="slow" advTm="3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درمان تب مالت در انسان</a:t>
            </a:r>
            <a:endParaRPr lang="en-US" sz="4000" dirty="0">
              <a:cs typeface="B Yagut" panose="00000400000000000000" pitchFamily="2" charset="-78"/>
            </a:endParaRPr>
          </a:p>
        </p:txBody>
      </p:sp>
      <p:sp>
        <p:nvSpPr>
          <p:cNvPr id="3" name="Content Placeholder 2"/>
          <p:cNvSpPr>
            <a:spLocks noGrp="1"/>
          </p:cNvSpPr>
          <p:nvPr>
            <p:ph idx="1"/>
          </p:nvPr>
        </p:nvSpPr>
        <p:spPr>
          <a:xfrm>
            <a:off x="457200" y="1688280"/>
            <a:ext cx="8229600" cy="4525963"/>
          </a:xfrm>
        </p:spPr>
        <p:txBody>
          <a:bodyPr>
            <a:normAutofit lnSpcReduction="10000"/>
          </a:bodyPr>
          <a:lstStyle/>
          <a:p>
            <a:pPr marL="0" indent="0">
              <a:buNone/>
            </a:pPr>
            <a:endParaRPr lang="fa-IR" dirty="0" smtClean="0"/>
          </a:p>
          <a:p>
            <a:pPr marL="0" indent="0">
              <a:buNone/>
            </a:pPr>
            <a:r>
              <a:rPr lang="fa-IR" dirty="0" smtClean="0"/>
              <a:t>                </a:t>
            </a:r>
            <a:r>
              <a:rPr lang="fa-IR" sz="2000" dirty="0" smtClean="0">
                <a:cs typeface="B Yagut" panose="00000400000000000000" pitchFamily="2" charset="-78"/>
              </a:rPr>
              <a:t>طولانی مدت است و بیمار نباید از خوردن داروها خسته شود.          </a:t>
            </a:r>
          </a:p>
          <a:p>
            <a:pPr marL="0" indent="0">
              <a:buNone/>
            </a:pPr>
            <a:endParaRPr lang="fa-IR" sz="2000" dirty="0">
              <a:cs typeface="B Yagut" panose="00000400000000000000" pitchFamily="2" charset="-78"/>
            </a:endParaRPr>
          </a:p>
          <a:p>
            <a:pPr marL="0" indent="0">
              <a:buNone/>
            </a:pPr>
            <a:endParaRPr lang="fa-IR" sz="2000" dirty="0" smtClean="0">
              <a:cs typeface="B Yagut" panose="00000400000000000000" pitchFamily="2" charset="-78"/>
            </a:endParaRPr>
          </a:p>
          <a:p>
            <a:pPr marL="0" indent="0">
              <a:buNone/>
            </a:pPr>
            <a:endParaRPr lang="fa-IR" sz="2000" dirty="0">
              <a:cs typeface="B Yagut" panose="00000400000000000000" pitchFamily="2" charset="-78"/>
            </a:endParaRPr>
          </a:p>
          <a:p>
            <a:pPr marL="0" indent="0">
              <a:buNone/>
            </a:pPr>
            <a:endParaRPr lang="fa-IR" sz="2000" dirty="0" smtClean="0">
              <a:cs typeface="B Yagut" panose="00000400000000000000" pitchFamily="2" charset="-78"/>
            </a:endParaRPr>
          </a:p>
          <a:p>
            <a:pPr marL="0" indent="0">
              <a:buNone/>
            </a:pPr>
            <a:endParaRPr lang="fa-IR" sz="2000" dirty="0">
              <a:cs typeface="B Yagut" panose="00000400000000000000" pitchFamily="2" charset="-78"/>
            </a:endParaRPr>
          </a:p>
          <a:p>
            <a:pPr marL="0" indent="0">
              <a:buNone/>
            </a:pPr>
            <a:endParaRPr lang="fa-IR" sz="2000" dirty="0" smtClean="0">
              <a:cs typeface="B Yagut" panose="00000400000000000000" pitchFamily="2" charset="-78"/>
            </a:endParaRPr>
          </a:p>
          <a:p>
            <a:pPr marL="0" indent="0">
              <a:buNone/>
            </a:pPr>
            <a:r>
              <a:rPr lang="fa-IR" sz="2000" dirty="0">
                <a:cs typeface="B Yagut" panose="00000400000000000000" pitchFamily="2" charset="-78"/>
              </a:rPr>
              <a:t> </a:t>
            </a:r>
            <a:r>
              <a:rPr lang="fa-IR" sz="2000" dirty="0" smtClean="0">
                <a:cs typeface="B Yagut" panose="00000400000000000000" pitchFamily="2" charset="-78"/>
              </a:rPr>
              <a:t>                           علی رغم درمان کامل وصحیح باز هم امکان عود بیماری بعداز مدتی </a:t>
            </a:r>
          </a:p>
          <a:p>
            <a:pPr marL="0" indent="0">
              <a:buNone/>
            </a:pPr>
            <a:r>
              <a:rPr lang="fa-IR" sz="2000" dirty="0">
                <a:cs typeface="B Yagut" panose="00000400000000000000" pitchFamily="2" charset="-78"/>
              </a:rPr>
              <a:t> </a:t>
            </a:r>
            <a:r>
              <a:rPr lang="fa-IR" sz="2000" dirty="0" smtClean="0">
                <a:cs typeface="B Yagut" panose="00000400000000000000" pitchFamily="2" charset="-78"/>
              </a:rPr>
              <a:t>                           هست                  </a:t>
            </a:r>
          </a:p>
          <a:p>
            <a:pPr marL="0" indent="0">
              <a:buNone/>
            </a:pPr>
            <a:r>
              <a:rPr lang="fa-IR" sz="2000" dirty="0">
                <a:cs typeface="B Yagut" panose="00000400000000000000" pitchFamily="2" charset="-78"/>
              </a:rPr>
              <a:t> </a:t>
            </a:r>
            <a:r>
              <a:rPr lang="fa-IR" sz="2000" dirty="0" smtClean="0">
                <a:cs typeface="B Yagut" panose="00000400000000000000" pitchFamily="2" charset="-78"/>
              </a:rPr>
              <a:t>                          اگر دارو تا روز آخر وکامل مصرف نشود به احتمال بیشتری عود خواهد </a:t>
            </a:r>
          </a:p>
          <a:p>
            <a:pPr marL="0" indent="0">
              <a:buNone/>
            </a:pPr>
            <a:r>
              <a:rPr lang="fa-IR" sz="2000" dirty="0">
                <a:cs typeface="B Yagut" panose="00000400000000000000" pitchFamily="2" charset="-78"/>
              </a:rPr>
              <a:t> </a:t>
            </a:r>
            <a:r>
              <a:rPr lang="fa-IR" sz="2000" dirty="0" smtClean="0">
                <a:cs typeface="B Yagut" panose="00000400000000000000" pitchFamily="2" charset="-78"/>
              </a:rPr>
              <a:t>                           کرد</a:t>
            </a:r>
          </a:p>
        </p:txBody>
      </p:sp>
      <p:sp>
        <p:nvSpPr>
          <p:cNvPr id="4" name="Oval 3"/>
          <p:cNvSpPr/>
          <p:nvPr/>
        </p:nvSpPr>
        <p:spPr>
          <a:xfrm flipH="1">
            <a:off x="6948265" y="1988841"/>
            <a:ext cx="1368152" cy="12241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Yagut" panose="00000400000000000000" pitchFamily="2" charset="-78"/>
              </a:rPr>
              <a:t>درمان</a:t>
            </a:r>
            <a:endParaRPr lang="en-US" sz="2400" b="1" dirty="0">
              <a:solidFill>
                <a:schemeClr val="tx1"/>
              </a:solidFill>
              <a:cs typeface="B Yagut" panose="00000400000000000000" pitchFamily="2" charset="-78"/>
            </a:endParaRPr>
          </a:p>
        </p:txBody>
      </p:sp>
      <p:sp>
        <p:nvSpPr>
          <p:cNvPr id="5" name="Rounded Rectangle 4"/>
          <p:cNvSpPr/>
          <p:nvPr/>
        </p:nvSpPr>
        <p:spPr>
          <a:xfrm>
            <a:off x="1547664" y="3393405"/>
            <a:ext cx="6480720" cy="1115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solidFill>
                  <a:schemeClr val="tx1"/>
                </a:solidFill>
                <a:cs typeface="B Yagut" panose="00000400000000000000" pitchFamily="2" charset="-78"/>
              </a:rPr>
              <a:t>اینکه چه دارویی (خوراکی یا تزریقی) برای بیمار تجویز شود با نظر پزشک خواهد بود</a:t>
            </a:r>
            <a:endParaRPr lang="en-US" sz="2400" dirty="0">
              <a:solidFill>
                <a:schemeClr val="tx1"/>
              </a:solidFill>
              <a:cs typeface="B Yagut" panose="00000400000000000000" pitchFamily="2" charset="-78"/>
            </a:endParaRPr>
          </a:p>
        </p:txBody>
      </p:sp>
      <p:sp>
        <p:nvSpPr>
          <p:cNvPr id="6" name="Oval 5"/>
          <p:cNvSpPr/>
          <p:nvPr/>
        </p:nvSpPr>
        <p:spPr>
          <a:xfrm>
            <a:off x="7092280" y="4740510"/>
            <a:ext cx="1450504" cy="1152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Yagut" panose="00000400000000000000" pitchFamily="2" charset="-78"/>
              </a:rPr>
              <a:t>عود بیماری</a:t>
            </a:r>
            <a:endParaRPr lang="en-US" sz="2400" b="1" dirty="0">
              <a:solidFill>
                <a:schemeClr val="tx1"/>
              </a:solidFill>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5144667"/>
      </p:ext>
    </p:extLst>
  </p:cSld>
  <p:clrMapOvr>
    <a:masterClrMapping/>
  </p:clrMapOvr>
  <mc:AlternateContent xmlns:mc="http://schemas.openxmlformats.org/markup-compatibility/2006" xmlns:p14="http://schemas.microsoft.com/office/powerpoint/2010/main">
    <mc:Choice Requires="p14">
      <p:transition spd="slow" p14:dur="2000" advTm="22896"/>
    </mc:Choice>
    <mc:Fallback xmlns="">
      <p:transition spd="slow" advTm="2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تعاریف اپیدمیولوژیک</a:t>
            </a:r>
            <a:endParaRPr lang="en-US" sz="4000" dirty="0">
              <a:cs typeface="B Yagut" panose="00000400000000000000" pitchFamily="2" charset="-78"/>
            </a:endParaRPr>
          </a:p>
        </p:txBody>
      </p:sp>
      <p:sp>
        <p:nvSpPr>
          <p:cNvPr id="3" name="Content Placeholder 2"/>
          <p:cNvSpPr>
            <a:spLocks noGrp="1"/>
          </p:cNvSpPr>
          <p:nvPr>
            <p:ph idx="1"/>
          </p:nvPr>
        </p:nvSpPr>
        <p:spPr>
          <a:xfrm>
            <a:off x="474503" y="1556792"/>
            <a:ext cx="8229600" cy="4525963"/>
          </a:xfrm>
          <a:solidFill>
            <a:schemeClr val="bg1"/>
          </a:solidFill>
        </p:spPr>
        <p:txBody>
          <a:bodyPr>
            <a:normAutofit/>
          </a:bodyPr>
          <a:lstStyle/>
          <a:p>
            <a:pPr marL="0" indent="0">
              <a:buNone/>
            </a:pPr>
            <a:r>
              <a:rPr lang="fa-IR" sz="2400" dirty="0" smtClean="0">
                <a:solidFill>
                  <a:srgbClr val="FF0000"/>
                </a:solidFill>
                <a:cs typeface="B Yagut" panose="00000400000000000000" pitchFamily="2" charset="-78"/>
              </a:rPr>
              <a:t>مورد مشکوک</a:t>
            </a:r>
            <a:r>
              <a:rPr lang="fa-IR" sz="2400" dirty="0" smtClean="0">
                <a:cs typeface="B Yagut" panose="00000400000000000000" pitchFamily="2" charset="-78"/>
              </a:rPr>
              <a:t>: بیمار با علائم بالینی که همراه با ارتباط اپیدمیولوژیک با موارد حیوانی مشکوک یا قطعی مبتلا به بیماری یا فرآورده های آلوده حیوانی باشد.</a:t>
            </a:r>
          </a:p>
          <a:p>
            <a:pPr marL="0" indent="0">
              <a:buNone/>
            </a:pPr>
            <a:endParaRPr lang="fa-IR" sz="2400" dirty="0">
              <a:cs typeface="B Yagut" panose="00000400000000000000" pitchFamily="2" charset="-78"/>
            </a:endParaRPr>
          </a:p>
          <a:p>
            <a:pPr marL="0" indent="0">
              <a:buNone/>
            </a:pPr>
            <a:r>
              <a:rPr lang="fa-IR" sz="2400" dirty="0" smtClean="0">
                <a:solidFill>
                  <a:srgbClr val="FF0000"/>
                </a:solidFill>
                <a:cs typeface="B Yagut" panose="00000400000000000000" pitchFamily="2" charset="-78"/>
              </a:rPr>
              <a:t>مورد محتمل</a:t>
            </a:r>
            <a:r>
              <a:rPr lang="fa-IR" sz="2400" dirty="0" smtClean="0">
                <a:cs typeface="B Yagut" panose="00000400000000000000" pitchFamily="2" charset="-78"/>
              </a:rPr>
              <a:t>: مورد مشکوکی که آزمایش رزبنگال مثبت داشته باشد ودر آزمایش رایت دارای تیتر مساوی یا بالای 1/80 باشد.</a:t>
            </a:r>
          </a:p>
          <a:p>
            <a:pPr marL="0" indent="0">
              <a:buNone/>
            </a:pPr>
            <a:endParaRPr lang="fa-IR" sz="2400" dirty="0" smtClean="0">
              <a:cs typeface="B Yagut" panose="00000400000000000000" pitchFamily="2" charset="-78"/>
            </a:endParaRPr>
          </a:p>
          <a:p>
            <a:pPr marL="0" lvl="0" indent="0">
              <a:buNone/>
            </a:pPr>
            <a:r>
              <a:rPr lang="fa-IR" sz="2400" dirty="0" smtClean="0">
                <a:solidFill>
                  <a:srgbClr val="FF0000"/>
                </a:solidFill>
                <a:cs typeface="B Yagut" panose="00000400000000000000" pitchFamily="2" charset="-78"/>
              </a:rPr>
              <a:t>مورد قطعی</a:t>
            </a:r>
            <a:r>
              <a:rPr lang="fa-IR" sz="2400" dirty="0" smtClean="0">
                <a:cs typeface="B Yagut" panose="00000400000000000000" pitchFamily="2" charset="-78"/>
              </a:rPr>
              <a:t>: مورد مظنونی که تشخیص آن با یافته های آز</a:t>
            </a:r>
            <a:r>
              <a:rPr lang="fa-IR" sz="2400" dirty="0">
                <a:solidFill>
                  <a:prstClr val="black"/>
                </a:solidFill>
                <a:cs typeface="B Yagut" panose="00000400000000000000" pitchFamily="2" charset="-78"/>
              </a:rPr>
              <a:t>مایشگاهی قطعی شود.</a:t>
            </a:r>
          </a:p>
          <a:p>
            <a:pPr marL="0" indent="0">
              <a:buNone/>
            </a:pPr>
            <a:endParaRPr lang="fa-IR" sz="2400" dirty="0" smtClean="0">
              <a:cs typeface="B Yagut" panose="00000400000000000000" pitchFamily="2" charset="-78"/>
            </a:endParaRPr>
          </a:p>
          <a:p>
            <a:pPr marL="0" indent="0">
              <a:buNone/>
            </a:pPr>
            <a:r>
              <a:rPr lang="fa-IR" sz="2400" dirty="0" smtClean="0">
                <a:cs typeface="B Yagut" panose="00000400000000000000" pitchFamily="2" charset="-78"/>
              </a:rPr>
              <a:t>گزارش دهی:        فوری                         غیرفوری</a:t>
            </a:r>
            <a:endParaRPr lang="en-US" sz="2400" dirty="0">
              <a:cs typeface="B Yagut" panose="00000400000000000000" pitchFamily="2" charset="-78"/>
            </a:endParaRPr>
          </a:p>
        </p:txBody>
      </p:sp>
      <p:sp>
        <p:nvSpPr>
          <p:cNvPr id="4" name="Rectangle 3"/>
          <p:cNvSpPr/>
          <p:nvPr/>
        </p:nvSpPr>
        <p:spPr>
          <a:xfrm flipH="1">
            <a:off x="5708071" y="5445223"/>
            <a:ext cx="376095" cy="3600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08114" y="5426107"/>
            <a:ext cx="360040" cy="3791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8917205"/>
      </p:ext>
    </p:extLst>
  </p:cSld>
  <p:clrMapOvr>
    <a:masterClrMapping/>
  </p:clrMapOvr>
  <mc:AlternateContent xmlns:mc="http://schemas.openxmlformats.org/markup-compatibility/2006" xmlns:p14="http://schemas.microsoft.com/office/powerpoint/2010/main">
    <mc:Choice Requires="p14">
      <p:transition spd="slow" p14:dur="2000" advTm="42204"/>
    </mc:Choice>
    <mc:Fallback xmlns="">
      <p:transition spd="slow" advTm="42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نتیجه گیری</a:t>
            </a:r>
            <a:endParaRPr lang="fa-IR" sz="4000" dirty="0">
              <a:cs typeface="B Yagut" pitchFamily="2" charset="-78"/>
            </a:endParaRPr>
          </a:p>
        </p:txBody>
      </p:sp>
      <p:sp>
        <p:nvSpPr>
          <p:cNvPr id="3" name="Content Placeholder 2"/>
          <p:cNvSpPr>
            <a:spLocks noGrp="1"/>
          </p:cNvSpPr>
          <p:nvPr>
            <p:ph idx="1"/>
          </p:nvPr>
        </p:nvSpPr>
        <p:spPr/>
        <p:txBody>
          <a:bodyPr>
            <a:noAutofit/>
          </a:bodyPr>
          <a:lstStyle/>
          <a:p>
            <a:pPr>
              <a:buNone/>
            </a:pPr>
            <a:r>
              <a:rPr lang="fa-IR" sz="2400" dirty="0" smtClean="0">
                <a:cs typeface="B Yagut" pitchFamily="2" charset="-78"/>
              </a:rPr>
              <a:t>بیماری تب مالت بیشتر یک بیماری شغلی است ونزد کسانی که با</a:t>
            </a:r>
          </a:p>
          <a:p>
            <a:pPr>
              <a:buNone/>
            </a:pPr>
            <a:r>
              <a:rPr lang="fa-IR" sz="2400" dirty="0" smtClean="0">
                <a:cs typeface="B Yagut" pitchFamily="2" charset="-78"/>
              </a:rPr>
              <a:t>حیوانات یا بافت های آلوده کار می کنند بخصوص دام داران ،</a:t>
            </a:r>
          </a:p>
          <a:p>
            <a:pPr>
              <a:buNone/>
            </a:pPr>
            <a:r>
              <a:rPr lang="fa-IR" sz="2400" dirty="0" smtClean="0">
                <a:cs typeface="B Yagut" pitchFamily="2" charset="-78"/>
              </a:rPr>
              <a:t>دامپزشکان ، کارگران کشتارگاه ها ، قصابان ، مشاهده میشود</a:t>
            </a:r>
          </a:p>
          <a:p>
            <a:pPr>
              <a:buNone/>
            </a:pPr>
            <a:r>
              <a:rPr lang="fa-IR" sz="2400" dirty="0" smtClean="0">
                <a:cs typeface="B Yagut" pitchFamily="2" charset="-78"/>
              </a:rPr>
              <a:t>بنابراین شیوع آن در مردان بیشتر اززنان است. همچنین در</a:t>
            </a:r>
          </a:p>
          <a:p>
            <a:pPr algn="r">
              <a:buNone/>
            </a:pPr>
            <a:r>
              <a:rPr lang="fa-IR" sz="2400" dirty="0" smtClean="0">
                <a:cs typeface="B Yagut" pitchFamily="2" charset="-78"/>
              </a:rPr>
              <a:t>مصرف کنندگان شیر وفراورده های لبنی غیرپاستوریزه شایع تراست.</a:t>
            </a:r>
          </a:p>
          <a:p>
            <a:pPr>
              <a:buNone/>
            </a:pPr>
            <a:r>
              <a:rPr lang="fa-IR" sz="2400" dirty="0" smtClean="0">
                <a:cs typeface="B Yagut" pitchFamily="2" charset="-78"/>
              </a:rPr>
              <a:t>بیماری توسط تماس با بافت ، خون، ادرار وترشحات بدن حیوان</a:t>
            </a:r>
          </a:p>
          <a:p>
            <a:pPr>
              <a:buNone/>
            </a:pPr>
            <a:r>
              <a:rPr lang="fa-IR" sz="2400" dirty="0" smtClean="0">
                <a:cs typeface="B Yagut" pitchFamily="2" charset="-78"/>
              </a:rPr>
              <a:t>آلوده یا باخوردن شیر خام وفراورده های شیری حیوانات آلوده</a:t>
            </a:r>
          </a:p>
          <a:p>
            <a:pPr>
              <a:buNone/>
            </a:pPr>
            <a:r>
              <a:rPr lang="fa-IR" sz="2400" dirty="0" smtClean="0">
                <a:cs typeface="B Yagut" pitchFamily="2" charset="-78"/>
              </a:rPr>
              <a:t>منتقل میشود. </a:t>
            </a:r>
            <a:endParaRPr lang="fa-IR" sz="24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907"/>
    </mc:Choice>
    <mc:Fallback xmlns="">
      <p:transition spd="slow" advTm="4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پرسش وتمرین</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000" dirty="0" smtClean="0">
                <a:cs typeface="B Yagut" pitchFamily="2" charset="-78"/>
              </a:rPr>
              <a:t>1- کدام گزینه درخصوص بیماری تب مالت صحیح نمیباشد؟</a:t>
            </a:r>
          </a:p>
          <a:p>
            <a:pPr>
              <a:buNone/>
            </a:pPr>
            <a:r>
              <a:rPr lang="fa-IR" sz="2000" dirty="0" smtClean="0">
                <a:cs typeface="B Yagut" pitchFamily="2" charset="-78"/>
              </a:rPr>
              <a:t>الف) تب مالت در مردان بیشتراز زنان است   </a:t>
            </a:r>
          </a:p>
          <a:p>
            <a:pPr>
              <a:buNone/>
            </a:pPr>
            <a:r>
              <a:rPr lang="fa-IR" sz="2000" dirty="0" smtClean="0">
                <a:cs typeface="B Yagut" pitchFamily="2" charset="-78"/>
              </a:rPr>
              <a:t>ب)استنشاق هوای الوده به میکروب بروسلا باعث ابتلا نمیشود </a:t>
            </a:r>
          </a:p>
          <a:p>
            <a:pPr>
              <a:buNone/>
            </a:pPr>
            <a:r>
              <a:rPr lang="fa-IR" sz="2000" dirty="0" smtClean="0">
                <a:cs typeface="B Yagut" pitchFamily="2" charset="-78"/>
              </a:rPr>
              <a:t>ج)بروسلا قابل انتقال از انسان به انسان نیست </a:t>
            </a:r>
          </a:p>
          <a:p>
            <a:pPr>
              <a:buNone/>
            </a:pPr>
            <a:r>
              <a:rPr lang="fa-IR" sz="2000" dirty="0" smtClean="0">
                <a:cs typeface="B Yagut" pitchFamily="2" charset="-78"/>
              </a:rPr>
              <a:t>د)شیوع بیماری در روستاها بیشتر از شهر است</a:t>
            </a:r>
          </a:p>
          <a:p>
            <a:pPr>
              <a:buNone/>
            </a:pPr>
            <a:r>
              <a:rPr lang="fa-IR" sz="2000" dirty="0" smtClean="0">
                <a:cs typeface="B Yagut" pitchFamily="2" charset="-78"/>
              </a:rPr>
              <a:t>2- بروسلا مخصوص گاو چه نام دارد؟</a:t>
            </a:r>
          </a:p>
          <a:p>
            <a:pPr>
              <a:buNone/>
            </a:pPr>
            <a:r>
              <a:rPr lang="fa-IR" sz="2000" dirty="0" smtClean="0">
                <a:cs typeface="B Yagut" pitchFamily="2" charset="-78"/>
              </a:rPr>
              <a:t>الف)بروسلا ملی تنسیس       ب)</a:t>
            </a:r>
            <a:r>
              <a:rPr lang="fa-IR" sz="2000" dirty="0">
                <a:cs typeface="B Yagut" pitchFamily="2" charset="-78"/>
              </a:rPr>
              <a:t>ب</a:t>
            </a:r>
            <a:r>
              <a:rPr lang="fa-IR" sz="2000" dirty="0" smtClean="0">
                <a:cs typeface="B Yagut" pitchFamily="2" charset="-78"/>
              </a:rPr>
              <a:t>روسلا کانیس       ج)بروسلا آبورتوس          د)هیچ کدام</a:t>
            </a:r>
          </a:p>
          <a:p>
            <a:pPr>
              <a:buNone/>
            </a:pPr>
            <a:r>
              <a:rPr lang="fa-IR" sz="2000" dirty="0" smtClean="0">
                <a:cs typeface="B Yagut" pitchFamily="2" charset="-78"/>
              </a:rPr>
              <a:t>3- کدامیک از مشاغل زیردر معرض خطر بیشتری برای ابتلا به تب مالت هستند؟</a:t>
            </a:r>
          </a:p>
          <a:p>
            <a:pPr>
              <a:buNone/>
            </a:pPr>
            <a:r>
              <a:rPr lang="fa-IR" sz="2000" dirty="0" smtClean="0">
                <a:cs typeface="B Yagut" pitchFamily="2" charset="-78"/>
              </a:rPr>
              <a:t>الف) دامداران                   ب) چوپانان                 ج)قصاب                           د) همه موارد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0970746"/>
      </p:ext>
    </p:extLst>
  </p:cSld>
  <p:clrMapOvr>
    <a:masterClrMapping/>
  </p:clrMapOvr>
  <mc:AlternateContent xmlns:mc="http://schemas.openxmlformats.org/markup-compatibility/2006" xmlns:p14="http://schemas.microsoft.com/office/powerpoint/2010/main">
    <mc:Choice Requires="p14">
      <p:transition spd="slow" p14:dur="2000" advTm="3946"/>
    </mc:Choice>
    <mc:Fallback xmlns="">
      <p:transition spd="slow" advTm="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منابع</a:t>
            </a:r>
            <a:endParaRPr lang="en-US" dirty="0"/>
          </a:p>
        </p:txBody>
      </p:sp>
      <p:sp>
        <p:nvSpPr>
          <p:cNvPr id="3" name="Content Placeholder 2"/>
          <p:cNvSpPr>
            <a:spLocks noGrp="1"/>
          </p:cNvSpPr>
          <p:nvPr>
            <p:ph idx="1"/>
          </p:nvPr>
        </p:nvSpPr>
        <p:spPr/>
        <p:txBody>
          <a:bodyPr>
            <a:normAutofit/>
          </a:bodyPr>
          <a:lstStyle/>
          <a:p>
            <a:pPr marL="0" lvl="0" indent="0">
              <a:buNone/>
            </a:pPr>
            <a:r>
              <a:rPr lang="fa-IR" sz="2800" dirty="0" smtClean="0">
                <a:cs typeface="B Yagut" panose="00000400000000000000" pitchFamily="2" charset="-78"/>
              </a:rPr>
              <a:t>کتاب </a:t>
            </a:r>
            <a:r>
              <a:rPr lang="fa-IR" sz="2800" dirty="0" smtClean="0">
                <a:solidFill>
                  <a:prstClr val="black"/>
                </a:solidFill>
                <a:cs typeface="B Yagut" panose="00000400000000000000" pitchFamily="2" charset="-78"/>
              </a:rPr>
              <a:t>اصول </a:t>
            </a:r>
            <a:r>
              <a:rPr lang="fa-IR" sz="2800" dirty="0">
                <a:solidFill>
                  <a:prstClr val="black"/>
                </a:solidFill>
                <a:cs typeface="B Yagut" panose="00000400000000000000" pitchFamily="2" charset="-78"/>
              </a:rPr>
              <a:t>پیشگیری و مراقبت از بیماری </a:t>
            </a:r>
            <a:r>
              <a:rPr lang="fa-IR" sz="2800" dirty="0" smtClean="0">
                <a:solidFill>
                  <a:prstClr val="black"/>
                </a:solidFill>
                <a:cs typeface="B Yagut" panose="00000400000000000000" pitchFamily="2" charset="-78"/>
              </a:rPr>
              <a:t>ها/بخش سوم(بیماری های مشمول گزارش غیر فوری) </a:t>
            </a:r>
            <a:r>
              <a:rPr lang="fa-IR" sz="2800" dirty="0">
                <a:solidFill>
                  <a:prstClr val="black"/>
                </a:solidFill>
                <a:cs typeface="B Yagut" panose="00000400000000000000" pitchFamily="2" charset="-78"/>
              </a:rPr>
              <a:t>دکتر سید محمدطباطبایی- دکترسید محسن </a:t>
            </a:r>
            <a:r>
              <a:rPr lang="fa-IR" sz="2800" dirty="0" smtClean="0">
                <a:solidFill>
                  <a:prstClr val="black"/>
                </a:solidFill>
                <a:cs typeface="B Yagut" panose="00000400000000000000" pitchFamily="2" charset="-78"/>
              </a:rPr>
              <a:t>زهرایی و سایرنویسندگان</a:t>
            </a:r>
            <a:endParaRPr lang="fa-IR" sz="2800" dirty="0">
              <a:solidFill>
                <a:prstClr val="black"/>
              </a:solidFill>
              <a:cs typeface="B Yagut" panose="00000400000000000000" pitchFamily="2" charset="-78"/>
            </a:endParaRPr>
          </a:p>
          <a:p>
            <a:pPr>
              <a:buNone/>
            </a:pPr>
            <a:endParaRPr lang="fa-IR" sz="2800" dirty="0" smtClean="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8652394"/>
      </p:ext>
    </p:extLst>
  </p:cSld>
  <p:clrMapOvr>
    <a:masterClrMapping/>
  </p:clrMapOvr>
  <mc:AlternateContent xmlns:mc="http://schemas.openxmlformats.org/markup-compatibility/2006" xmlns:p14="http://schemas.microsoft.com/office/powerpoint/2010/main">
    <mc:Choice Requires="p14">
      <p:transition spd="slow" p14:dur="2000" advTm="2502"/>
    </mc:Choice>
    <mc:Fallback xmlns="">
      <p:transition spd="slow" advTm="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نظرات وپیشنهادات</a:t>
            </a:r>
            <a:endParaRPr lang="en-US" dirty="0"/>
          </a:p>
        </p:txBody>
      </p:sp>
      <p:sp>
        <p:nvSpPr>
          <p:cNvPr id="3" name="Content Placeholder 2"/>
          <p:cNvSpPr>
            <a:spLocks noGrp="1"/>
          </p:cNvSpPr>
          <p:nvPr>
            <p:ph idx="1"/>
          </p:nvPr>
        </p:nvSpPr>
        <p:spPr/>
        <p:txBody>
          <a:bodyPr/>
          <a:lstStyle/>
          <a:p>
            <a:pPr algn="ctr">
              <a:buNone/>
            </a:pPr>
            <a:r>
              <a:rPr lang="fa-IR" dirty="0" smtClean="0">
                <a:hlinkClick r:id="rId4"/>
              </a:rPr>
              <a:t>لطفا نظرات وپیشنهادات خود پیرامون این مبحث رابه آدرس زیرارسال کنید.</a:t>
            </a:r>
          </a:p>
          <a:p>
            <a:pPr algn="ctr">
              <a:buNone/>
            </a:pPr>
            <a:endParaRPr lang="fa-IR" dirty="0" smtClean="0">
              <a:hlinkClick r:id="rId4"/>
            </a:endParaRPr>
          </a:p>
          <a:p>
            <a:pPr algn="ctr">
              <a:buNone/>
            </a:pPr>
            <a:r>
              <a:rPr lang="fa-IR" dirty="0" smtClean="0">
                <a:hlinkClick r:id="rId4"/>
              </a:rPr>
              <a:t>دانشگاه علوم پزشکی وخدمات بهداشتی درمانی زاهدان</a:t>
            </a:r>
          </a:p>
          <a:p>
            <a:pPr algn="ctr">
              <a:buNone/>
            </a:pPr>
            <a:endParaRPr lang="fa-IR" dirty="0" smtClean="0">
              <a:hlinkClick r:id="rId4"/>
            </a:endParaRPr>
          </a:p>
          <a:p>
            <a:pPr algn="ctr">
              <a:buNone/>
            </a:pPr>
            <a:r>
              <a:rPr lang="en-US" dirty="0" smtClean="0">
                <a:hlinkClick r:id="rId4"/>
              </a:rPr>
              <a:t>Zahedan.behvarz@zaums.com.ir</a:t>
            </a:r>
            <a:endParaRPr lang="fa-IR" dirty="0" smtClean="0">
              <a:hlinkClick r:id="rId4"/>
            </a:endParaRPr>
          </a:p>
          <a:p>
            <a:endParaRPr lang="fa-IR" dirty="0" smtClean="0">
              <a:hlinkClick r:id="rId4"/>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6119252"/>
      </p:ext>
    </p:extLst>
  </p:cSld>
  <p:clrMapOvr>
    <a:masterClrMapping/>
  </p:clrMapOvr>
  <mc:AlternateContent xmlns:mc="http://schemas.openxmlformats.org/markup-compatibility/2006" xmlns:p14="http://schemas.microsoft.com/office/powerpoint/2010/main">
    <mc:Choice Requires="p14">
      <p:transition spd="slow" p14:dur="2000" advTm="3474"/>
    </mc:Choice>
    <mc:Fallback xmlns="">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اهداف آموزشی</a:t>
            </a:r>
            <a:endParaRPr lang="fa-IR" sz="4000" dirty="0">
              <a:cs typeface="B Yagut" pitchFamily="2" charset="-78"/>
            </a:endParaRPr>
          </a:p>
        </p:txBody>
      </p:sp>
      <p:sp>
        <p:nvSpPr>
          <p:cNvPr id="3" name="Content Placeholder 2"/>
          <p:cNvSpPr>
            <a:spLocks noGrp="1"/>
          </p:cNvSpPr>
          <p:nvPr>
            <p:ph idx="1"/>
          </p:nvPr>
        </p:nvSpPr>
        <p:spPr/>
        <p:txBody>
          <a:bodyPr>
            <a:normAutofit lnSpcReduction="10000"/>
          </a:bodyPr>
          <a:lstStyle/>
          <a:p>
            <a:pPr>
              <a:buNone/>
            </a:pPr>
            <a:r>
              <a:rPr lang="fa-IR" sz="2800" dirty="0" smtClean="0">
                <a:cs typeface="B Yagut" pitchFamily="2" charset="-78"/>
              </a:rPr>
              <a:t>انتظارمیرود فراگیر پس از مطالعه این درس بتواند:</a:t>
            </a:r>
          </a:p>
          <a:p>
            <a:pPr>
              <a:buNone/>
            </a:pPr>
            <a:r>
              <a:rPr lang="fa-IR" sz="2800" dirty="0" smtClean="0">
                <a:cs typeface="B Yagut" pitchFamily="2" charset="-78"/>
              </a:rPr>
              <a:t>1- بیماری تب مالت را تعریف کند.</a:t>
            </a:r>
          </a:p>
          <a:p>
            <a:pPr>
              <a:buNone/>
            </a:pPr>
            <a:r>
              <a:rPr lang="fa-IR" sz="2800" dirty="0" smtClean="0">
                <a:cs typeface="B Yagut" pitchFamily="2" charset="-78"/>
              </a:rPr>
              <a:t>2- انواع بروسلوز در دام را نام ببرد.</a:t>
            </a:r>
          </a:p>
          <a:p>
            <a:pPr>
              <a:buNone/>
            </a:pPr>
            <a:r>
              <a:rPr lang="fa-IR" sz="2800" dirty="0" smtClean="0">
                <a:cs typeface="B Yagut" pitchFamily="2" charset="-78"/>
              </a:rPr>
              <a:t>3- نحوه انتقال بروسلوز به دام را شرح دهد.</a:t>
            </a:r>
          </a:p>
          <a:p>
            <a:pPr>
              <a:buNone/>
            </a:pPr>
            <a:r>
              <a:rPr lang="fa-IR" sz="2800" dirty="0" smtClean="0">
                <a:cs typeface="B Yagut" pitchFamily="2" charset="-78"/>
              </a:rPr>
              <a:t>4- راههای پیشگیری ودرمان بروسلوز در دام را توضیح دهد.</a:t>
            </a:r>
          </a:p>
          <a:p>
            <a:pPr>
              <a:buNone/>
            </a:pPr>
            <a:r>
              <a:rPr lang="fa-IR" sz="2800" dirty="0" smtClean="0">
                <a:cs typeface="B Yagut" pitchFamily="2" charset="-78"/>
              </a:rPr>
              <a:t>5- اقدامات پیشگیری در دام را بیان کند.</a:t>
            </a:r>
          </a:p>
          <a:p>
            <a:pPr>
              <a:buNone/>
            </a:pPr>
            <a:r>
              <a:rPr lang="fa-IR" sz="2800" dirty="0" smtClean="0">
                <a:cs typeface="B Yagut" pitchFamily="2" charset="-78"/>
              </a:rPr>
              <a:t>6- راههای انتقال بیماری به انسان را نام ببرد.</a:t>
            </a:r>
          </a:p>
          <a:p>
            <a:pPr>
              <a:buNone/>
            </a:pPr>
            <a:r>
              <a:rPr lang="fa-IR" sz="2800" dirty="0" smtClean="0">
                <a:cs typeface="B Yagut" pitchFamily="2" charset="-78"/>
              </a:rPr>
              <a:t>7- افراد در معرض خطر ابتلا به بیماری را بیان نماید.</a:t>
            </a:r>
          </a:p>
          <a:p>
            <a:pPr>
              <a:buNone/>
            </a:pPr>
            <a:r>
              <a:rPr lang="fa-IR" sz="2800" dirty="0" smtClean="0">
                <a:cs typeface="B Yagut" pitchFamily="2" charset="-78"/>
              </a:rPr>
              <a:t>8- تعاریف اپیدمیولوژیک بیماری را بیان کند.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93"/>
    </mc:Choice>
    <mc:Fallback xmlns="">
      <p:transition spd="slow" advTm="3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فهرست عناوین</a:t>
            </a:r>
            <a:endParaRPr lang="fa-IR" sz="4000" dirty="0">
              <a:cs typeface="B Yagut" pitchFamily="2" charset="-78"/>
            </a:endParaRPr>
          </a:p>
        </p:txBody>
      </p:sp>
      <p:sp>
        <p:nvSpPr>
          <p:cNvPr id="3" name="Content Placeholder 2"/>
          <p:cNvSpPr>
            <a:spLocks noGrp="1"/>
          </p:cNvSpPr>
          <p:nvPr>
            <p:ph idx="1"/>
          </p:nvPr>
        </p:nvSpPr>
        <p:spPr/>
        <p:txBody>
          <a:bodyPr>
            <a:normAutofit fontScale="92500" lnSpcReduction="20000"/>
          </a:bodyPr>
          <a:lstStyle/>
          <a:p>
            <a:pPr>
              <a:buNone/>
            </a:pPr>
            <a:r>
              <a:rPr lang="fa-IR" sz="2800" dirty="0" smtClean="0">
                <a:cs typeface="B Yagut" pitchFamily="2" charset="-78"/>
              </a:rPr>
              <a:t>وضعیت بیماری تب مالت در ایران</a:t>
            </a:r>
          </a:p>
          <a:p>
            <a:pPr>
              <a:buNone/>
            </a:pPr>
            <a:r>
              <a:rPr lang="fa-IR" sz="2800" dirty="0" smtClean="0">
                <a:cs typeface="B Yagut" pitchFamily="2" charset="-78"/>
              </a:rPr>
              <a:t>تعریف وعامل ایجاد بیماری</a:t>
            </a:r>
          </a:p>
          <a:p>
            <a:pPr>
              <a:buNone/>
            </a:pPr>
            <a:r>
              <a:rPr lang="fa-IR" sz="2800" dirty="0" smtClean="0">
                <a:cs typeface="B Yagut" pitchFamily="2" charset="-78"/>
              </a:rPr>
              <a:t>انواع بروسلوز در دام</a:t>
            </a:r>
          </a:p>
          <a:p>
            <a:pPr>
              <a:buNone/>
            </a:pPr>
            <a:r>
              <a:rPr lang="fa-IR" sz="2800" dirty="0" smtClean="0">
                <a:cs typeface="B Yagut" pitchFamily="2" charset="-78"/>
              </a:rPr>
              <a:t>نحوه انتقال بروسلوز به دام </a:t>
            </a:r>
          </a:p>
          <a:p>
            <a:pPr>
              <a:buNone/>
            </a:pPr>
            <a:r>
              <a:rPr lang="fa-IR" sz="2800" dirty="0" smtClean="0">
                <a:cs typeface="B Yagut" pitchFamily="2" charset="-78"/>
              </a:rPr>
              <a:t>علائم بروسلوز در دام</a:t>
            </a:r>
          </a:p>
          <a:p>
            <a:pPr>
              <a:buNone/>
            </a:pPr>
            <a:r>
              <a:rPr lang="fa-IR" sz="2800" dirty="0" smtClean="0">
                <a:cs typeface="B Yagut" pitchFamily="2" charset="-78"/>
              </a:rPr>
              <a:t>افراد در معرض خطر بیماری</a:t>
            </a:r>
          </a:p>
          <a:p>
            <a:pPr>
              <a:buNone/>
            </a:pPr>
            <a:r>
              <a:rPr lang="fa-IR" sz="2800" dirty="0" smtClean="0">
                <a:cs typeface="B Yagut" pitchFamily="2" charset="-78"/>
              </a:rPr>
              <a:t>راههای تشخیص ودرمان بروسلوز در دام</a:t>
            </a:r>
          </a:p>
          <a:p>
            <a:pPr>
              <a:buNone/>
            </a:pPr>
            <a:r>
              <a:rPr lang="fa-IR" sz="2800" dirty="0" smtClean="0">
                <a:cs typeface="B Yagut" pitchFamily="2" charset="-78"/>
              </a:rPr>
              <a:t>اقدامات پیشگیری در دام</a:t>
            </a:r>
          </a:p>
          <a:p>
            <a:pPr>
              <a:buNone/>
            </a:pPr>
            <a:r>
              <a:rPr lang="fa-IR" sz="2800" dirty="0" smtClean="0">
                <a:cs typeface="B Yagut" pitchFamily="2" charset="-78"/>
              </a:rPr>
              <a:t>ضررهای بیماری</a:t>
            </a:r>
          </a:p>
          <a:p>
            <a:pPr>
              <a:buNone/>
            </a:pPr>
            <a:r>
              <a:rPr lang="fa-IR" sz="2800" dirty="0" smtClean="0">
                <a:cs typeface="B Yagut" pitchFamily="2" charset="-78"/>
              </a:rPr>
              <a:t>درمان تب مالت در انسان</a:t>
            </a:r>
          </a:p>
          <a:p>
            <a:pPr>
              <a:buNone/>
            </a:pPr>
            <a:r>
              <a:rPr lang="fa-IR" sz="2800" dirty="0" smtClean="0">
                <a:cs typeface="B Yagut" pitchFamily="2" charset="-78"/>
              </a:rPr>
              <a:t>تعاریف اپیدمیولوژیک</a:t>
            </a:r>
          </a:p>
          <a:p>
            <a:pPr>
              <a:buNone/>
            </a:pPr>
            <a:endParaRPr lang="fa-IR" sz="2800" dirty="0" smtClean="0">
              <a:cs typeface="B Yagut" pitchFamily="2" charset="-78"/>
            </a:endParaRPr>
          </a:p>
          <a:p>
            <a:pPr>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99"/>
    </mc:Choice>
    <mc:Fallback xmlns="">
      <p:transition spd="slow" advTm="3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مقدمه</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marL="0" lvl="0" indent="0" rtl="0" fontAlgn="base">
              <a:spcAft>
                <a:spcPct val="0"/>
              </a:spcAft>
              <a:buClr>
                <a:srgbClr val="0BD0D9"/>
              </a:buClr>
              <a:buSzPct val="95000"/>
              <a:buNone/>
            </a:pPr>
            <a:r>
              <a:rPr lang="fa-IR" altLang="en-US" sz="2800" dirty="0">
                <a:latin typeface="Arial Unicode MS" panose="020B0604020202020204" pitchFamily="34" charset="-128"/>
                <a:ea typeface="Arial Unicode MS" panose="020B0604020202020204" pitchFamily="34" charset="-128"/>
                <a:cs typeface="B Yagut" panose="00000400000000000000" pitchFamily="2" charset="-78"/>
              </a:rPr>
              <a:t>این بیماری از </a:t>
            </a:r>
            <a:r>
              <a:rPr lang="fa-IR" altLang="en-US" sz="2800" dirty="0" smtClean="0">
                <a:latin typeface="Arial Unicode MS" panose="020B0604020202020204" pitchFamily="34" charset="-128"/>
                <a:ea typeface="Arial Unicode MS" panose="020B0604020202020204" pitchFamily="34" charset="-128"/>
                <a:cs typeface="B Yagut" panose="00000400000000000000" pitchFamily="2" charset="-78"/>
              </a:rPr>
              <a:t>بیماری های </a:t>
            </a:r>
            <a:r>
              <a:rPr lang="fa-IR" altLang="en-US" sz="2800" dirty="0">
                <a:latin typeface="Arial Unicode MS" panose="020B0604020202020204" pitchFamily="34" charset="-128"/>
                <a:ea typeface="Arial Unicode MS" panose="020B0604020202020204" pitchFamily="34" charset="-128"/>
                <a:cs typeface="B Yagut" panose="00000400000000000000" pitchFamily="2" charset="-78"/>
              </a:rPr>
              <a:t>مشترک بین انسان و دام است</a:t>
            </a:r>
            <a:r>
              <a:rPr lang="fa-IR" altLang="en-US" sz="2800" dirty="0" smtClean="0">
                <a:latin typeface="Arial Unicode MS" panose="020B0604020202020204" pitchFamily="34" charset="-128"/>
                <a:ea typeface="Arial Unicode MS" panose="020B0604020202020204" pitchFamily="34" charset="-128"/>
                <a:cs typeface="B Yagut" panose="00000400000000000000" pitchFamily="2" charset="-78"/>
              </a:rPr>
              <a:t>. طیف </a:t>
            </a:r>
            <a:r>
              <a:rPr lang="fa-IR" altLang="en-US" sz="2800" dirty="0">
                <a:latin typeface="Arial Unicode MS" panose="020B0604020202020204" pitchFamily="34" charset="-128"/>
                <a:ea typeface="Arial Unicode MS" panose="020B0604020202020204" pitchFamily="34" charset="-128"/>
                <a:cs typeface="B Yagut" panose="00000400000000000000" pitchFamily="2" charset="-78"/>
              </a:rPr>
              <a:t>وسیعی از </a:t>
            </a:r>
            <a:r>
              <a:rPr lang="fa-IR" altLang="en-US" sz="2800" dirty="0">
                <a:latin typeface="Constantia"/>
                <a:ea typeface="Arial Unicode MS" panose="020B0604020202020204" pitchFamily="34" charset="-128"/>
                <a:cs typeface="B Yagut" panose="00000400000000000000" pitchFamily="2" charset="-78"/>
              </a:rPr>
              <a:t> پستانداران اهلی و وحشی را مبتلا می سازد. مانند:</a:t>
            </a:r>
            <a:r>
              <a:rPr lang="ar-SA" altLang="en-US" sz="2800" dirty="0">
                <a:latin typeface="Constantia"/>
                <a:ea typeface="Arial Unicode MS" panose="020B0604020202020204" pitchFamily="34" charset="-128"/>
                <a:cs typeface="B Yagut" panose="00000400000000000000" pitchFamily="2" charset="-78"/>
              </a:rPr>
              <a:t>  گاو، گوسفند، بز، اسب، سگ و… </a:t>
            </a:r>
            <a:r>
              <a:rPr lang="fa-IR" altLang="en-US" sz="2800" dirty="0">
                <a:latin typeface="Arial Unicode MS" panose="020B0604020202020204" pitchFamily="34" charset="-128"/>
                <a:ea typeface="Arial Unicode MS" panose="020B0604020202020204" pitchFamily="34" charset="-128"/>
                <a:cs typeface="B Yagut" panose="00000400000000000000" pitchFamily="2" charset="-78"/>
              </a:rPr>
              <a:t> </a:t>
            </a:r>
            <a:r>
              <a:rPr lang="ar-SA" altLang="en-US" sz="2800" dirty="0" smtClean="0">
                <a:latin typeface="Constantia"/>
                <a:ea typeface="Arial Unicode MS" panose="020B0604020202020204" pitchFamily="34" charset="-128"/>
                <a:cs typeface="B Yagut" panose="00000400000000000000" pitchFamily="2" charset="-78"/>
              </a:rPr>
              <a:t>اين </a:t>
            </a:r>
            <a:r>
              <a:rPr lang="ar-SA" altLang="en-US" sz="2800" dirty="0">
                <a:latin typeface="Constantia"/>
                <a:ea typeface="Arial Unicode MS" panose="020B0604020202020204" pitchFamily="34" charset="-128"/>
                <a:cs typeface="B Yagut" panose="00000400000000000000" pitchFamily="2" charset="-78"/>
              </a:rPr>
              <a:t>بيماري انتشار جهاني دارد </a:t>
            </a:r>
            <a:r>
              <a:rPr lang="ar-SA" altLang="en-US" sz="2800" dirty="0" smtClean="0">
                <a:latin typeface="Constantia"/>
                <a:ea typeface="Arial Unicode MS" panose="020B0604020202020204" pitchFamily="34" charset="-128"/>
                <a:cs typeface="B Yagut" panose="00000400000000000000" pitchFamily="2" charset="-78"/>
              </a:rPr>
              <a:t>و </a:t>
            </a:r>
            <a:r>
              <a:rPr lang="ar-SA" altLang="en-US" sz="2800" dirty="0">
                <a:latin typeface="Constantia"/>
                <a:ea typeface="Arial Unicode MS" panose="020B0604020202020204" pitchFamily="34" charset="-128"/>
                <a:cs typeface="B Yagut" panose="00000400000000000000" pitchFamily="2" charset="-78"/>
              </a:rPr>
              <a:t>باعث خسارات اقتصادي زياد به دامداران و تهديد سلامتي جوامع انساني مي‌باشد</a:t>
            </a:r>
            <a:r>
              <a:rPr lang="fa-IR" altLang="en-US" sz="2800" dirty="0">
                <a:latin typeface="Constantia"/>
                <a:ea typeface="Arial Unicode MS" panose="020B0604020202020204" pitchFamily="34" charset="-128"/>
                <a:cs typeface="B Yagut" panose="00000400000000000000" pitchFamily="2" charset="-78"/>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74"/>
    </mc:Choice>
    <mc:Fallback xmlns="">
      <p:transition spd="slow" advTm="2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وضعیت بیماری تب مالت در ایران</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000" dirty="0" smtClean="0">
                <a:cs typeface="B Yagut" panose="00000400000000000000" pitchFamily="2" charset="-78"/>
              </a:rPr>
              <a:t>در ایران وکشورهای همسایه: هنوز بیماری تب مالت  شایع است</a:t>
            </a:r>
          </a:p>
          <a:p>
            <a:pPr>
              <a:buNone/>
            </a:pPr>
            <a:r>
              <a:rPr lang="fa-IR" sz="2000" dirty="0" smtClean="0">
                <a:cs typeface="B Yagut" panose="00000400000000000000" pitchFamily="2" charset="-78"/>
              </a:rPr>
              <a:t>                   </a:t>
            </a:r>
          </a:p>
          <a:p>
            <a:pPr>
              <a:buNone/>
            </a:pPr>
            <a:endParaRPr lang="fa-IR" sz="2000" dirty="0">
              <a:cs typeface="B Yagut" panose="00000400000000000000" pitchFamily="2" charset="-78"/>
            </a:endParaRPr>
          </a:p>
          <a:p>
            <a:pPr>
              <a:buNone/>
            </a:pPr>
            <a:endParaRPr lang="fa-IR" sz="2000" dirty="0" smtClean="0">
              <a:cs typeface="B Yagut" panose="00000400000000000000" pitchFamily="2" charset="-78"/>
            </a:endParaRPr>
          </a:p>
          <a:p>
            <a:pPr>
              <a:buNone/>
            </a:pPr>
            <a:r>
              <a:rPr lang="fa-IR" sz="2000" dirty="0">
                <a:cs typeface="B Yagut" panose="00000400000000000000" pitchFamily="2" charset="-78"/>
              </a:rPr>
              <a:t> </a:t>
            </a:r>
            <a:r>
              <a:rPr lang="fa-IR" sz="2000" dirty="0" smtClean="0">
                <a:cs typeface="B Yagut" panose="00000400000000000000" pitchFamily="2" charset="-78"/>
              </a:rPr>
              <a:t>                   </a:t>
            </a:r>
          </a:p>
          <a:p>
            <a:pPr>
              <a:buNone/>
            </a:pPr>
            <a:r>
              <a:rPr lang="fa-IR" sz="2000" dirty="0">
                <a:cs typeface="B Yagut" panose="00000400000000000000" pitchFamily="2" charset="-78"/>
              </a:rPr>
              <a:t> </a:t>
            </a:r>
            <a:r>
              <a:rPr lang="fa-IR" sz="2000" dirty="0" smtClean="0">
                <a:cs typeface="B Yagut" panose="00000400000000000000" pitchFamily="2" charset="-78"/>
              </a:rPr>
              <a:t>                      نگهداری دام ها در شرایط غیربهداشتی باشد   </a:t>
            </a:r>
            <a:endParaRPr lang="fa-IR" sz="2000" dirty="0">
              <a:cs typeface="B Yagut" panose="00000400000000000000" pitchFamily="2" charset="-78"/>
            </a:endParaRPr>
          </a:p>
          <a:p>
            <a:pPr>
              <a:buNone/>
            </a:pPr>
            <a:r>
              <a:rPr lang="fa-IR" sz="2000" dirty="0" smtClean="0">
                <a:cs typeface="B Yagut" panose="00000400000000000000" pitchFamily="2" charset="-78"/>
              </a:rPr>
              <a:t>درمناطقی که                                                                                 شیوع بیماری بیشتر</a:t>
            </a:r>
          </a:p>
          <a:p>
            <a:pPr>
              <a:buNone/>
            </a:pPr>
            <a:r>
              <a:rPr lang="fa-IR" sz="2000" dirty="0">
                <a:cs typeface="B Yagut" panose="00000400000000000000" pitchFamily="2" charset="-78"/>
              </a:rPr>
              <a:t> </a:t>
            </a:r>
            <a:r>
              <a:rPr lang="fa-IR" sz="2000" dirty="0" smtClean="0">
                <a:cs typeface="B Yagut" panose="00000400000000000000" pitchFamily="2" charset="-78"/>
              </a:rPr>
              <a:t>                    </a:t>
            </a:r>
          </a:p>
          <a:p>
            <a:pPr>
              <a:buNone/>
            </a:pPr>
            <a:r>
              <a:rPr lang="fa-IR" sz="2000" dirty="0">
                <a:cs typeface="B Yagut" panose="00000400000000000000" pitchFamily="2" charset="-78"/>
              </a:rPr>
              <a:t> </a:t>
            </a:r>
            <a:r>
              <a:rPr lang="fa-IR" sz="2000" dirty="0" smtClean="0">
                <a:cs typeface="B Yagut" panose="00000400000000000000" pitchFamily="2" charset="-78"/>
              </a:rPr>
              <a:t>                      نگهداری دام ها درکنار محل زندگی انسانها باشد</a:t>
            </a:r>
            <a:endParaRPr lang="fa-IR" sz="2000" dirty="0">
              <a:cs typeface="B Yagut" panose="00000400000000000000" pitchFamily="2" charset="-78"/>
            </a:endParaRPr>
          </a:p>
        </p:txBody>
      </p:sp>
      <p:sp>
        <p:nvSpPr>
          <p:cNvPr id="4" name="Right Brace 3"/>
          <p:cNvSpPr/>
          <p:nvPr/>
        </p:nvSpPr>
        <p:spPr>
          <a:xfrm>
            <a:off x="7164288" y="3359124"/>
            <a:ext cx="144016" cy="15121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Arrow 7"/>
          <p:cNvSpPr/>
          <p:nvPr/>
        </p:nvSpPr>
        <p:spPr>
          <a:xfrm flipH="1" flipV="1">
            <a:off x="2555776" y="3863181"/>
            <a:ext cx="1008112" cy="5040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46"/>
    </mc:Choice>
    <mc:Fallback xmlns="">
      <p:transition spd="slow" advTm="2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تعریف</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lnSpcReduction="10000"/>
          </a:bodyPr>
          <a:lstStyle/>
          <a:p>
            <a:pPr>
              <a:buNone/>
            </a:pPr>
            <a:r>
              <a:rPr lang="fa-IR" sz="2800" dirty="0" smtClean="0">
                <a:cs typeface="B Yagut" panose="00000400000000000000" pitchFamily="2" charset="-78"/>
              </a:rPr>
              <a:t>تب مالت (بروسلوز) بیماری است که میکروب آن از حیوان</a:t>
            </a:r>
          </a:p>
          <a:p>
            <a:pPr>
              <a:buNone/>
            </a:pPr>
            <a:r>
              <a:rPr lang="fa-IR" sz="2800" dirty="0" smtClean="0">
                <a:cs typeface="B Yagut" panose="00000400000000000000" pitchFamily="2" charset="-78"/>
              </a:rPr>
              <a:t>آلوده به انسان منتقل میشود.</a:t>
            </a:r>
            <a:endParaRPr lang="fa-IR" sz="2800" dirty="0">
              <a:cs typeface="B Yagut" panose="00000400000000000000" pitchFamily="2" charset="-78"/>
            </a:endParaRPr>
          </a:p>
          <a:p>
            <a:pPr>
              <a:buNone/>
            </a:pPr>
            <a:r>
              <a:rPr lang="fa-IR" sz="2800" dirty="0" smtClean="0">
                <a:cs typeface="B Yagut" panose="00000400000000000000" pitchFamily="2" charset="-78"/>
              </a:rPr>
              <a:t>نام میکروب:بروسلا </a:t>
            </a:r>
          </a:p>
          <a:p>
            <a:pPr>
              <a:buNone/>
            </a:pPr>
            <a:r>
              <a:rPr lang="fa-IR" dirty="0" smtClean="0"/>
              <a:t>                                 </a:t>
            </a:r>
            <a:r>
              <a:rPr lang="fa-IR" sz="2800" dirty="0" smtClean="0">
                <a:cs typeface="B Yagut" panose="00000400000000000000" pitchFamily="2" charset="-78"/>
              </a:rPr>
              <a:t>درحیوان= </a:t>
            </a:r>
            <a:r>
              <a:rPr lang="fa-IR" sz="2800" dirty="0" smtClean="0">
                <a:solidFill>
                  <a:schemeClr val="accent2">
                    <a:lumMod val="75000"/>
                  </a:schemeClr>
                </a:solidFill>
                <a:cs typeface="B Yagut" panose="00000400000000000000" pitchFamily="2" charset="-78"/>
              </a:rPr>
              <a:t>بروسلوز</a:t>
            </a:r>
          </a:p>
          <a:p>
            <a:pPr>
              <a:buNone/>
            </a:pPr>
            <a:r>
              <a:rPr lang="fa-IR" sz="2800" dirty="0" smtClean="0">
                <a:cs typeface="B Yagut" panose="00000400000000000000" pitchFamily="2" charset="-78"/>
              </a:rPr>
              <a:t>بیماری ناشی از آن</a:t>
            </a:r>
          </a:p>
          <a:p>
            <a:pPr>
              <a:buNone/>
            </a:pPr>
            <a:r>
              <a:rPr lang="fa-IR" sz="2800" dirty="0">
                <a:cs typeface="B Yagut" panose="00000400000000000000" pitchFamily="2" charset="-78"/>
              </a:rPr>
              <a:t> </a:t>
            </a:r>
            <a:r>
              <a:rPr lang="fa-IR" sz="2800" dirty="0" smtClean="0">
                <a:cs typeface="B Yagut" panose="00000400000000000000" pitchFamily="2" charset="-78"/>
              </a:rPr>
              <a:t>                                        در انسان= </a:t>
            </a:r>
            <a:r>
              <a:rPr lang="fa-IR" sz="2800" dirty="0" smtClean="0">
                <a:solidFill>
                  <a:schemeClr val="accent2">
                    <a:lumMod val="75000"/>
                  </a:schemeClr>
                </a:solidFill>
                <a:cs typeface="B Yagut" panose="00000400000000000000" pitchFamily="2" charset="-78"/>
              </a:rPr>
              <a:t>تب مالت</a:t>
            </a:r>
          </a:p>
          <a:p>
            <a:pPr>
              <a:buNone/>
            </a:pPr>
            <a:endParaRPr lang="fa-IR" sz="2800" dirty="0">
              <a:solidFill>
                <a:schemeClr val="accent2">
                  <a:lumMod val="75000"/>
                </a:schemeClr>
              </a:solidFill>
              <a:cs typeface="B Yagut" panose="00000400000000000000" pitchFamily="2" charset="-78"/>
            </a:endParaRPr>
          </a:p>
          <a:p>
            <a:pPr>
              <a:buNone/>
            </a:pPr>
            <a:r>
              <a:rPr lang="fa-IR" sz="2800" dirty="0" smtClean="0">
                <a:cs typeface="B Yagut" panose="00000400000000000000" pitchFamily="2" charset="-78"/>
              </a:rPr>
              <a:t>باکتری نوع بروسلوز میتواند از گاو، بز، گوسفند یا شترآلوده به</a:t>
            </a:r>
          </a:p>
          <a:p>
            <a:pPr>
              <a:buNone/>
            </a:pPr>
            <a:r>
              <a:rPr lang="fa-IR" sz="2800" dirty="0" smtClean="0">
                <a:cs typeface="B Yagut" panose="00000400000000000000" pitchFamily="2" charset="-78"/>
              </a:rPr>
              <a:t>میکروب بروسلا به انسان منتقل شود.</a:t>
            </a:r>
          </a:p>
        </p:txBody>
      </p:sp>
      <p:cxnSp>
        <p:nvCxnSpPr>
          <p:cNvPr id="15" name="Straight Arrow Connector 14"/>
          <p:cNvCxnSpPr/>
          <p:nvPr/>
        </p:nvCxnSpPr>
        <p:spPr>
          <a:xfrm flipH="1" flipV="1">
            <a:off x="5012998" y="3472518"/>
            <a:ext cx="1297098" cy="4835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012998" y="3956113"/>
            <a:ext cx="1297098" cy="4136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076"/>
    </mc:Choice>
    <mc:Fallback xmlns="">
      <p:transition spd="slow" advTm="5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بیماری هزارچهره</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lnSpcReduction="10000"/>
          </a:bodyPr>
          <a:lstStyle/>
          <a:p>
            <a:pPr>
              <a:buNone/>
            </a:pPr>
            <a:endParaRPr lang="fa-IR" sz="2400" dirty="0" smtClean="0">
              <a:cs typeface="B Yagut" panose="00000400000000000000" pitchFamily="2" charset="-78"/>
            </a:endParaRPr>
          </a:p>
          <a:p>
            <a:pPr>
              <a:buNone/>
            </a:pPr>
            <a:r>
              <a:rPr lang="fa-IR" sz="2400" dirty="0" smtClean="0">
                <a:cs typeface="B Yagut" panose="00000400000000000000" pitchFamily="2" charset="-78"/>
              </a:rPr>
              <a:t>                       1-باعث آسیب چشم</a:t>
            </a:r>
            <a:endParaRPr lang="fa-IR" sz="2400" dirty="0">
              <a:cs typeface="B Yagut" panose="00000400000000000000" pitchFamily="2" charset="-78"/>
            </a:endParaRPr>
          </a:p>
          <a:p>
            <a:pPr>
              <a:buNone/>
            </a:pPr>
            <a:r>
              <a:rPr lang="fa-IR" sz="2400" dirty="0" smtClean="0">
                <a:cs typeface="B Yagut" panose="00000400000000000000" pitchFamily="2" charset="-78"/>
              </a:rPr>
              <a:t>گاهی بیماری </a:t>
            </a:r>
          </a:p>
          <a:p>
            <a:pPr>
              <a:buNone/>
            </a:pPr>
            <a:r>
              <a:rPr lang="fa-IR" sz="2400" dirty="0" smtClean="0">
                <a:cs typeface="B Yagut" panose="00000400000000000000" pitchFamily="2" charset="-78"/>
              </a:rPr>
              <a:t>                       2- باعث آسیب بافت مغزوپیدایش علایم عصبی</a:t>
            </a:r>
          </a:p>
          <a:p>
            <a:pPr>
              <a:buNone/>
            </a:pPr>
            <a:endParaRPr lang="fa-IR" sz="2400" dirty="0" smtClean="0">
              <a:cs typeface="B Yagut" panose="00000400000000000000" pitchFamily="2" charset="-78"/>
            </a:endParaRPr>
          </a:p>
          <a:p>
            <a:pPr>
              <a:buNone/>
            </a:pPr>
            <a:r>
              <a:rPr lang="fa-IR" sz="2400" dirty="0" smtClean="0">
                <a:cs typeface="B Yagut" panose="00000400000000000000" pitchFamily="2" charset="-78"/>
              </a:rPr>
              <a:t>                        3- باعث آسیب دستگاه های مختلف بدن</a:t>
            </a:r>
          </a:p>
          <a:p>
            <a:pPr>
              <a:buNone/>
            </a:pPr>
            <a:endParaRPr lang="fa-IR" sz="2400" dirty="0" smtClean="0">
              <a:cs typeface="B Yagut" panose="00000400000000000000" pitchFamily="2" charset="-78"/>
            </a:endParaRPr>
          </a:p>
          <a:p>
            <a:pPr>
              <a:buNone/>
            </a:pPr>
            <a:r>
              <a:rPr lang="fa-IR" sz="2400" dirty="0" smtClean="0">
                <a:cs typeface="B Yagut" panose="00000400000000000000" pitchFamily="2" charset="-78"/>
              </a:rPr>
              <a:t>تب مالت را </a:t>
            </a:r>
            <a:r>
              <a:rPr lang="fa-IR" sz="2400" dirty="0" smtClean="0">
                <a:solidFill>
                  <a:srgbClr val="C00000"/>
                </a:solidFill>
                <a:cs typeface="B Yagut" panose="00000400000000000000" pitchFamily="2" charset="-78"/>
              </a:rPr>
              <a:t>تب مواج </a:t>
            </a:r>
            <a:r>
              <a:rPr lang="fa-IR" sz="2400" dirty="0" smtClean="0">
                <a:cs typeface="B Yagut" panose="00000400000000000000" pitchFamily="2" charset="-78"/>
              </a:rPr>
              <a:t>هم می نامندزیرا: </a:t>
            </a:r>
          </a:p>
          <a:p>
            <a:pPr>
              <a:buNone/>
            </a:pPr>
            <a:r>
              <a:rPr lang="fa-IR" sz="2400" dirty="0" smtClean="0">
                <a:cs typeface="B Yagut" panose="00000400000000000000" pitchFamily="2" charset="-78"/>
              </a:rPr>
              <a:t>بیماری گاهی چند هفته شدید میشود وچند هفته آرام تر می گردد</a:t>
            </a:r>
          </a:p>
          <a:p>
            <a:pPr>
              <a:buNone/>
            </a:pPr>
            <a:r>
              <a:rPr lang="fa-IR" sz="2400" dirty="0" smtClean="0">
                <a:cs typeface="B Yagut" panose="00000400000000000000" pitchFamily="2" charset="-78"/>
              </a:rPr>
              <a:t>در طول شبانه روز،</a:t>
            </a:r>
            <a:r>
              <a:rPr lang="fa-IR" sz="2400" dirty="0" smtClean="0">
                <a:solidFill>
                  <a:srgbClr val="C00000"/>
                </a:solidFill>
                <a:cs typeface="B Yagut" panose="00000400000000000000" pitchFamily="2" charset="-78"/>
              </a:rPr>
              <a:t>روزها </a:t>
            </a:r>
            <a:r>
              <a:rPr lang="fa-IR" sz="2400" dirty="0" smtClean="0">
                <a:cs typeface="B Yagut" panose="00000400000000000000" pitchFamily="2" charset="-78"/>
              </a:rPr>
              <a:t>حال بیماران بهتر است و</a:t>
            </a:r>
            <a:r>
              <a:rPr lang="fa-IR" sz="2400" dirty="0" smtClean="0">
                <a:solidFill>
                  <a:srgbClr val="C00000"/>
                </a:solidFill>
                <a:cs typeface="B Yagut" panose="00000400000000000000" pitchFamily="2" charset="-78"/>
              </a:rPr>
              <a:t>غروب وشبها</a:t>
            </a:r>
            <a:r>
              <a:rPr lang="fa-IR" sz="2400" dirty="0" smtClean="0">
                <a:cs typeface="B Yagut" panose="00000400000000000000" pitchFamily="2" charset="-78"/>
              </a:rPr>
              <a:t> تب بیماران</a:t>
            </a:r>
          </a:p>
          <a:p>
            <a:pPr>
              <a:buNone/>
            </a:pPr>
            <a:r>
              <a:rPr lang="fa-IR" sz="2400" dirty="0" smtClean="0">
                <a:cs typeface="B Yagut" panose="00000400000000000000" pitchFamily="2" charset="-78"/>
              </a:rPr>
              <a:t>بالاترمی رود وگاهی شدیدا عرق می کنند</a:t>
            </a:r>
            <a:r>
              <a:rPr lang="fa-IR" sz="2000" dirty="0" smtClean="0">
                <a:cs typeface="B Yagut" panose="00000400000000000000" pitchFamily="2" charset="-78"/>
              </a:rPr>
              <a:t>.</a:t>
            </a:r>
          </a:p>
        </p:txBody>
      </p:sp>
      <p:sp>
        <p:nvSpPr>
          <p:cNvPr id="17" name="Right Brace 16"/>
          <p:cNvSpPr/>
          <p:nvPr/>
        </p:nvSpPr>
        <p:spPr>
          <a:xfrm>
            <a:off x="6948264" y="1600200"/>
            <a:ext cx="216024" cy="25488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23"/>
    </mc:Choice>
    <mc:Fallback xmlns="">
      <p:transition spd="slow" advTm="2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انواع بروسلوز در دام ها</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anose="00000400000000000000" pitchFamily="2" charset="-78"/>
              </a:rPr>
              <a:t>1- بروسلا ملی تنسیس (بروسلوز بزی)</a:t>
            </a:r>
          </a:p>
          <a:p>
            <a:pPr>
              <a:buNone/>
            </a:pPr>
            <a:r>
              <a:rPr lang="fa-IR" sz="2800" dirty="0" smtClean="0">
                <a:cs typeface="B Yagut" panose="00000400000000000000" pitchFamily="2" charset="-78"/>
              </a:rPr>
              <a:t>2- بروسلا آبورتوس (بروسلوز گاوی)</a:t>
            </a:r>
          </a:p>
          <a:p>
            <a:pPr>
              <a:buNone/>
            </a:pPr>
            <a:r>
              <a:rPr lang="fa-IR" sz="2800" dirty="0" smtClean="0">
                <a:cs typeface="B Yagut" panose="00000400000000000000" pitchFamily="2" charset="-78"/>
              </a:rPr>
              <a:t>3- بروسلا کنیس (بروسلوز سگی)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5NN7CDR5NKU2-831-1123</_dlc_DocId>
    <_x0646__x0648__x0639__x0020__x062d__x06cc__x0637__x0647_ xmlns="12fdc5dc-769e-4543-b10d-fbea3dac4417">بيماري‌هاي واگير</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زاهدان</_x062f__x0627__x0646__x0634__x06af__x0627__x0647_>
    <_dlc_DocIdUrl xmlns="1047730d-92e1-4018-9084-d932fd3a7f58">
      <Url>http://www.health.gov.ir/hnd/_layouts/DocIdRedir.aspx?ID=5NN7CDR5NKU2-831-1123</Url>
      <Description>5NN7CDR5NKU2-831-1123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77BD2C-F0FA-4D80-9DE1-421855C72A38}">
  <ds:schemaRefs>
    <ds:schemaRef ds:uri="12fdc5dc-769e-4543-b10d-fbea3dac4417"/>
    <ds:schemaRef ds:uri="http://purl.org/dc/elements/1.1/"/>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1047730d-92e1-4018-9084-d932fd3a7f58"/>
    <ds:schemaRef ds:uri="http://purl.org/dc/dcmitype/"/>
  </ds:schemaRefs>
</ds:datastoreItem>
</file>

<file path=customXml/itemProps2.xml><?xml version="1.0" encoding="utf-8"?>
<ds:datastoreItem xmlns:ds="http://schemas.openxmlformats.org/officeDocument/2006/customXml" ds:itemID="{983E6551-8679-4AC4-9855-EB4C207949C2}">
  <ds:schemaRefs>
    <ds:schemaRef ds:uri="http://schemas.microsoft.com/sharepoint/v3/contenttype/forms"/>
  </ds:schemaRefs>
</ds:datastoreItem>
</file>

<file path=customXml/itemProps3.xml><?xml version="1.0" encoding="utf-8"?>
<ds:datastoreItem xmlns:ds="http://schemas.openxmlformats.org/officeDocument/2006/customXml" ds:itemID="{9DD44E30-C9BC-4A6C-A3DF-40EC993BB8C5}">
  <ds:schemaRefs>
    <ds:schemaRef ds:uri="http://schemas.microsoft.com/sharepoint/events"/>
  </ds:schemaRefs>
</ds:datastoreItem>
</file>

<file path=customXml/itemProps4.xml><?xml version="1.0" encoding="utf-8"?>
<ds:datastoreItem xmlns:ds="http://schemas.openxmlformats.org/officeDocument/2006/customXml" ds:itemID="{5D2BD87F-6E85-45C4-8A2E-66A73B4CD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675</TotalTime>
  <Words>1616</Words>
  <Application>Microsoft Office PowerPoint</Application>
  <PresentationFormat>On-screen Show (4:3)</PresentationFormat>
  <Paragraphs>253</Paragraphs>
  <Slides>28</Slides>
  <Notes>0</Notes>
  <HiddenSlides>0</HiddenSlides>
  <MMClips>27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 Unicode MS</vt:lpstr>
      <vt:lpstr>Arial</vt:lpstr>
      <vt:lpstr>B Yagut</vt:lpstr>
      <vt:lpstr>Calibri</vt:lpstr>
      <vt:lpstr>Constantia</vt:lpstr>
      <vt:lpstr>Times New Roman</vt:lpstr>
      <vt:lpstr>Wingdings</vt:lpstr>
      <vt:lpstr>Office Theme</vt:lpstr>
      <vt:lpstr>1_Office Theme</vt:lpstr>
      <vt:lpstr>آشنایی با بیماری های واگیر</vt:lpstr>
      <vt:lpstr>مشخصات سند</vt:lpstr>
      <vt:lpstr>اهداف آموزشی</vt:lpstr>
      <vt:lpstr>فهرست عناوین</vt:lpstr>
      <vt:lpstr>مقدمه</vt:lpstr>
      <vt:lpstr>وضعیت بیماری تب مالت در ایران</vt:lpstr>
      <vt:lpstr>تعریف</vt:lpstr>
      <vt:lpstr>بیماری هزارچهره</vt:lpstr>
      <vt:lpstr>انواع بروسلوز در دام ها</vt:lpstr>
      <vt:lpstr>چگونگی انتقال بروسلوز به دام </vt:lpstr>
      <vt:lpstr>علائم بروسلوز در دام ها</vt:lpstr>
      <vt:lpstr>راه های تشخیص و درمان بروسلوزدر دام</vt:lpstr>
      <vt:lpstr>اقدامات پیشگیری در دام</vt:lpstr>
      <vt:lpstr>راه های انتقال از دام به انسان</vt:lpstr>
      <vt:lpstr>علائم بیماری در انسان</vt:lpstr>
      <vt:lpstr>علائم بیماری در انسان</vt:lpstr>
      <vt:lpstr>افراد در معرض خطر ابتلا</vt:lpstr>
      <vt:lpstr>اقدامات پیشگیرانه در افراد در معرض خطر</vt:lpstr>
      <vt:lpstr>روش سالم سازی شیر</vt:lpstr>
      <vt:lpstr>راه های تشخیص تب مالت در انسان</vt:lpstr>
      <vt:lpstr>عوامل شیوع بیماری در جوامع</vt:lpstr>
      <vt:lpstr>ضررهای بیماری تب مالت</vt:lpstr>
      <vt:lpstr>درمان تب مالت در انسان</vt:lpstr>
      <vt:lpstr>تعاریف اپیدمیولوژیک</vt:lpstr>
      <vt:lpstr>نتیجه گیری</vt:lpstr>
      <vt:lpstr>پرسش وتمرین</vt:lpstr>
      <vt:lpstr>منابع</vt:lpstr>
      <vt:lpstr>نظرات وپیشنهادات</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-tab-malt</dc:title>
  <dc:creator>abdolahzade</dc:creator>
  <cp:lastModifiedBy>Sima Jalali</cp:lastModifiedBy>
  <cp:revision>116</cp:revision>
  <dcterms:created xsi:type="dcterms:W3CDTF">2020-05-13T06:34:42Z</dcterms:created>
  <dcterms:modified xsi:type="dcterms:W3CDTF">2020-12-05T05:48:50Z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8de57f0f-310a-4f9a-aaad-bc1c70f4f7ff</vt:lpwstr>
  </property>
  <property fmtid="{D5CDD505-2E9C-101B-9397-08002B2CF9AE}" pid="3" name="ContentTypeId">
    <vt:lpwstr>0x01010038EE485FB9274448B5E5B0FF0ECB3346</vt:lpwstr>
  </property>
</Properties>
</file>